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Lst>
  <p:sldSz cy="10287000" cx="18288000"/>
  <p:notesSz cx="6858000" cy="9144000"/>
  <p:embeddedFontLst>
    <p:embeddedFont>
      <p:font typeface="Inter"/>
      <p:bold r:id="rId69"/>
      <p:boldItalic r:id="rId70"/>
    </p:embeddedFont>
    <p:embeddedFont>
      <p:font typeface="Helvetica Neue"/>
      <p:regular r:id="rId71"/>
      <p:bold r:id="rId72"/>
      <p:italic r:id="rId73"/>
      <p:boldItalic r:id="rId74"/>
    </p:embeddedFont>
    <p:embeddedFont>
      <p:font typeface="Bricolage Grotesque"/>
      <p:regular r:id="rId75"/>
      <p:bold r:id="rId7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77" roundtripDataSignature="AMtx7mhCbLoHIj/msAfZuuF0Tx1bkQUe3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HelveticaNeue-italic.fntdata"/><Relationship Id="rId72" Type="http://schemas.openxmlformats.org/officeDocument/2006/relationships/font" Target="fonts/HelveticaNeue-bold.fntdata"/><Relationship Id="rId31" Type="http://schemas.openxmlformats.org/officeDocument/2006/relationships/slide" Target="slides/slide26.xml"/><Relationship Id="rId75" Type="http://schemas.openxmlformats.org/officeDocument/2006/relationships/font" Target="fonts/BricolageGrotesque-regular.fntdata"/><Relationship Id="rId30" Type="http://schemas.openxmlformats.org/officeDocument/2006/relationships/slide" Target="slides/slide25.xml"/><Relationship Id="rId74" Type="http://schemas.openxmlformats.org/officeDocument/2006/relationships/font" Target="fonts/HelveticaNeue-boldItalic.fntdata"/><Relationship Id="rId33" Type="http://schemas.openxmlformats.org/officeDocument/2006/relationships/slide" Target="slides/slide28.xml"/><Relationship Id="rId77" Type="http://customschemas.google.com/relationships/presentationmetadata" Target="metadata"/><Relationship Id="rId32" Type="http://schemas.openxmlformats.org/officeDocument/2006/relationships/slide" Target="slides/slide27.xml"/><Relationship Id="rId76" Type="http://schemas.openxmlformats.org/officeDocument/2006/relationships/font" Target="fonts/BricolageGrotesque-bold.fntdata"/><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HelveticaNeue-regular.fntdata"/><Relationship Id="rId70" Type="http://schemas.openxmlformats.org/officeDocument/2006/relationships/font" Target="fonts/Inter-bold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Inter-bold.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8" name="Google Shape;9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4" name="Google Shape;274;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Let’s look at the different forms misinformation can take—from completely fabricated stories to manipulated images and imposter content. Even satire can mislead when taken out of context. Recognizing these types is the first step in combating them.</a:t>
            </a:r>
            <a:endParaRPr/>
          </a:p>
          <a:p>
            <a:pPr indent="0" lvl="0" marL="158750" rtl="0" algn="l">
              <a:lnSpc>
                <a:spcPct val="100000"/>
              </a:lnSpc>
              <a:spcBef>
                <a:spcPts val="0"/>
              </a:spcBef>
              <a:spcAft>
                <a:spcPts val="0"/>
              </a:spcAft>
              <a:buSzPts val="1100"/>
              <a:buNone/>
            </a:pPr>
            <a:r>
              <a:rPr b="1" lang="en-US"/>
              <a:t>Fabricated Content</a:t>
            </a:r>
            <a:endParaRPr/>
          </a:p>
          <a:p>
            <a:pPr indent="-298450" lvl="0" marL="457200" rtl="0" algn="l">
              <a:lnSpc>
                <a:spcPct val="100000"/>
              </a:lnSpc>
              <a:spcBef>
                <a:spcPts val="0"/>
              </a:spcBef>
              <a:spcAft>
                <a:spcPts val="0"/>
              </a:spcAft>
              <a:buSzPts val="1100"/>
              <a:buChar char="●"/>
            </a:pPr>
            <a:r>
              <a:rPr b="1" lang="en-US"/>
              <a:t>Example:</a:t>
            </a:r>
            <a:endParaRPr/>
          </a:p>
          <a:p>
            <a:pPr indent="-298450" lvl="0" marL="457200" rtl="0" algn="l">
              <a:lnSpc>
                <a:spcPct val="100000"/>
              </a:lnSpc>
              <a:spcBef>
                <a:spcPts val="0"/>
              </a:spcBef>
              <a:spcAft>
                <a:spcPts val="0"/>
              </a:spcAft>
              <a:buSzPts val="1100"/>
              <a:buChar char="●"/>
            </a:pPr>
            <a:r>
              <a:rPr b="1" lang="en-US"/>
              <a:t>“Pope Francis Endorses Donald Trump for President”</a:t>
            </a:r>
            <a:br>
              <a:rPr lang="en-US"/>
            </a:br>
            <a:r>
              <a:rPr lang="en-US"/>
              <a:t>This completely false story was published by a fake news site during the 2016 U.S. presidential election. It had no basis in reality but went viral on Facebook, misleading millions</a:t>
            </a:r>
            <a:endParaRPr/>
          </a:p>
          <a:p>
            <a:pPr indent="0" lvl="0" marL="158750" rtl="0" algn="l">
              <a:lnSpc>
                <a:spcPct val="100000"/>
              </a:lnSpc>
              <a:spcBef>
                <a:spcPts val="0"/>
              </a:spcBef>
              <a:spcAft>
                <a:spcPts val="0"/>
              </a:spcAft>
              <a:buSzPts val="1100"/>
              <a:buNone/>
            </a:pPr>
            <a:r>
              <a:rPr b="1" lang="en-US"/>
              <a:t>Manipulated Content</a:t>
            </a:r>
            <a:endParaRPr/>
          </a:p>
          <a:p>
            <a:pPr indent="0" lvl="0" marL="158750" rtl="0" algn="l">
              <a:lnSpc>
                <a:spcPct val="100000"/>
              </a:lnSpc>
              <a:spcBef>
                <a:spcPts val="0"/>
              </a:spcBef>
              <a:spcAft>
                <a:spcPts val="0"/>
              </a:spcAft>
              <a:buSzPts val="1100"/>
              <a:buNone/>
            </a:pPr>
            <a:r>
              <a:rPr b="1" lang="en-US"/>
              <a:t>Example:</a:t>
            </a:r>
            <a:endParaRPr/>
          </a:p>
          <a:p>
            <a:pPr indent="-298450" lvl="0" marL="457200" rtl="0" algn="l">
              <a:lnSpc>
                <a:spcPct val="100000"/>
              </a:lnSpc>
              <a:spcBef>
                <a:spcPts val="0"/>
              </a:spcBef>
              <a:spcAft>
                <a:spcPts val="0"/>
              </a:spcAft>
              <a:buSzPts val="1100"/>
              <a:buChar char="●"/>
            </a:pPr>
            <a:r>
              <a:rPr b="1" lang="en-US"/>
              <a:t>Edited Photo of Parkland Shooting Survivor Emma González</a:t>
            </a:r>
            <a:br>
              <a:rPr lang="en-US"/>
            </a:br>
            <a:r>
              <a:rPr lang="en-US"/>
              <a:t>A video was doctored to show González tearing up the U.S. Constitution, when in reality, she was tearing a shooting target as part of a protest. The manipulated version was widely shared to discredit her activism </a:t>
            </a:r>
            <a:endParaRPr/>
          </a:p>
          <a:p>
            <a:pPr indent="-228600" lvl="0" marL="45720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1" lang="en-US"/>
              <a:t>Imposter Content</a:t>
            </a:r>
            <a:endParaRPr/>
          </a:p>
          <a:p>
            <a:pPr indent="0" lvl="0" marL="158750" rtl="0" algn="l">
              <a:lnSpc>
                <a:spcPct val="100000"/>
              </a:lnSpc>
              <a:spcBef>
                <a:spcPts val="0"/>
              </a:spcBef>
              <a:spcAft>
                <a:spcPts val="0"/>
              </a:spcAft>
              <a:buSzPts val="1100"/>
              <a:buNone/>
            </a:pPr>
            <a:r>
              <a:rPr b="1" lang="en-US"/>
              <a:t>Example:</a:t>
            </a:r>
            <a:endParaRPr/>
          </a:p>
          <a:p>
            <a:pPr indent="-298450" lvl="0" marL="457200" rtl="0" algn="l">
              <a:lnSpc>
                <a:spcPct val="100000"/>
              </a:lnSpc>
              <a:spcBef>
                <a:spcPts val="0"/>
              </a:spcBef>
              <a:spcAft>
                <a:spcPts val="0"/>
              </a:spcAft>
              <a:buSzPts val="1100"/>
              <a:buChar char="●"/>
            </a:pPr>
            <a:r>
              <a:rPr b="1" lang="en-US"/>
              <a:t>Fake BBC Article on Syrian Conflict</a:t>
            </a:r>
            <a:br>
              <a:rPr lang="en-US"/>
            </a:br>
            <a:r>
              <a:rPr lang="en-US"/>
              <a:t>A website mimicked the BBC’s branding and layout to publish a false report about chemical attacks in Syria. The article was designed to look like legitimate BBC journalism, misleading readers into believing it was authentic </a:t>
            </a:r>
            <a:endParaRPr/>
          </a:p>
          <a:p>
            <a:pPr indent="0" lvl="0" marL="158750" rtl="0" algn="l">
              <a:lnSpc>
                <a:spcPct val="100000"/>
              </a:lnSpc>
              <a:spcBef>
                <a:spcPts val="0"/>
              </a:spcBef>
              <a:spcAft>
                <a:spcPts val="0"/>
              </a:spcAft>
              <a:buSzPts val="1100"/>
              <a:buNone/>
            </a:pPr>
            <a:r>
              <a:rPr b="1" lang="en-US"/>
              <a:t>Satire or Parody</a:t>
            </a:r>
            <a:endParaRPr/>
          </a:p>
          <a:p>
            <a:pPr indent="0" lvl="0" marL="158750" rtl="0" algn="l">
              <a:lnSpc>
                <a:spcPct val="100000"/>
              </a:lnSpc>
              <a:spcBef>
                <a:spcPts val="0"/>
              </a:spcBef>
              <a:spcAft>
                <a:spcPts val="0"/>
              </a:spcAft>
              <a:buSzPts val="1100"/>
              <a:buNone/>
            </a:pPr>
            <a:r>
              <a:rPr b="1" lang="en-US"/>
              <a:t>Example:</a:t>
            </a:r>
            <a:endParaRPr/>
          </a:p>
          <a:p>
            <a:pPr indent="-298450" lvl="0" marL="457200" rtl="0" algn="l">
              <a:lnSpc>
                <a:spcPct val="100000"/>
              </a:lnSpc>
              <a:spcBef>
                <a:spcPts val="0"/>
              </a:spcBef>
              <a:spcAft>
                <a:spcPts val="0"/>
              </a:spcAft>
              <a:buSzPts val="1100"/>
              <a:buChar char="●"/>
            </a:pPr>
            <a:r>
              <a:rPr b="1" lang="en-US"/>
              <a:t>“NASA Confirms Earth Will Experience 15 Days of Darkness”</a:t>
            </a:r>
            <a:br>
              <a:rPr lang="en-US"/>
            </a:br>
            <a:r>
              <a:rPr lang="en-US"/>
              <a:t>Originally published by a satirical site, this story was shared widely as fact. Many readers missed the satirical intent and believed the claim, demonstrating how parody can be misinterpreted </a:t>
            </a:r>
            <a:endParaRPr/>
          </a:p>
          <a:p>
            <a:pPr indent="0" lvl="0" marL="0" rtl="0" algn="l">
              <a:lnSpc>
                <a:spcPct val="100000"/>
              </a:lnSpc>
              <a:spcBef>
                <a:spcPts val="0"/>
              </a:spcBef>
              <a:spcAft>
                <a:spcPts val="0"/>
              </a:spcAft>
              <a:buSzPts val="1100"/>
              <a:buNone/>
            </a:pPr>
            <a:r>
              <a:t/>
            </a:r>
            <a:endParaRPr/>
          </a:p>
        </p:txBody>
      </p:sp>
      <p:sp>
        <p:nvSpPr>
          <p:cNvPr id="290" name="Google Shape;290;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0" name="Google Shape;310;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rmAutofit/>
          </a:bodyPr>
          <a:lstStyle/>
          <a:p>
            <a:pPr indent="-298450" lvl="0" marL="457200" rtl="0" algn="l">
              <a:lnSpc>
                <a:spcPct val="90000"/>
              </a:lnSpc>
              <a:spcBef>
                <a:spcPts val="0"/>
              </a:spcBef>
              <a:spcAft>
                <a:spcPts val="0"/>
              </a:spcAft>
              <a:buSzPts val="1100"/>
              <a:buChar char="●"/>
            </a:pPr>
            <a:r>
              <a:rPr lang="en-US" sz="971"/>
              <a:t>Let’s take a closer look at three powerful examples of how misinformation and disinformation have impacted public health, democratic processes, and scientific understanding. These are not abstract threats—they have real-world consequences that affect our communities, our students, and our trust in institutions.</a:t>
            </a:r>
            <a:endParaRPr/>
          </a:p>
          <a:p>
            <a:pPr indent="-298450" lvl="0" marL="457200" rtl="0" algn="l">
              <a:lnSpc>
                <a:spcPct val="90000"/>
              </a:lnSpc>
              <a:spcBef>
                <a:spcPts val="0"/>
              </a:spcBef>
              <a:spcAft>
                <a:spcPts val="0"/>
              </a:spcAft>
              <a:buSzPts val="1100"/>
              <a:buChar char="●"/>
            </a:pPr>
            <a:r>
              <a:rPr b="1" lang="en-US" sz="971"/>
              <a:t>1. Health Misinformation: COVID-19 False Cures</a:t>
            </a:r>
            <a:endParaRPr/>
          </a:p>
          <a:p>
            <a:pPr indent="-298450" lvl="0" marL="457200" rtl="0" algn="l">
              <a:lnSpc>
                <a:spcPct val="90000"/>
              </a:lnSpc>
              <a:spcBef>
                <a:spcPts val="0"/>
              </a:spcBef>
              <a:spcAft>
                <a:spcPts val="0"/>
              </a:spcAft>
              <a:buSzPts val="1100"/>
              <a:buChar char="●"/>
            </a:pPr>
            <a:r>
              <a:rPr b="1" lang="en-US" sz="971"/>
              <a:t>What happened:</a:t>
            </a:r>
            <a:r>
              <a:rPr lang="en-US" sz="971"/>
              <a:t> During the early stages of the COVID-19 pandemic, false claims about miracle cures—like drinking bleach or using hydroxychloroquine—spread rapidly on social media.</a:t>
            </a:r>
            <a:endParaRPr/>
          </a:p>
          <a:p>
            <a:pPr indent="-298450" lvl="0" marL="457200" rtl="0" algn="l">
              <a:lnSpc>
                <a:spcPct val="90000"/>
              </a:lnSpc>
              <a:spcBef>
                <a:spcPts val="0"/>
              </a:spcBef>
              <a:spcAft>
                <a:spcPts val="0"/>
              </a:spcAft>
              <a:buSzPts val="1100"/>
              <a:buChar char="●"/>
            </a:pPr>
            <a:r>
              <a:rPr b="1" lang="en-US" sz="971"/>
              <a:t>Impact:</a:t>
            </a:r>
            <a:r>
              <a:rPr lang="en-US" sz="971"/>
              <a:t> People engaged in dangerous self-medication. Health systems were overwhelmed not just by the virus, but by the misinformation surrounding it.</a:t>
            </a:r>
            <a:endParaRPr/>
          </a:p>
          <a:p>
            <a:pPr indent="-298450" lvl="0" marL="457200" rtl="0" algn="l">
              <a:lnSpc>
                <a:spcPct val="90000"/>
              </a:lnSpc>
              <a:spcBef>
                <a:spcPts val="0"/>
              </a:spcBef>
              <a:spcAft>
                <a:spcPts val="0"/>
              </a:spcAft>
              <a:buSzPts val="1100"/>
              <a:buChar char="●"/>
            </a:pPr>
            <a:r>
              <a:rPr b="1" lang="en-US" sz="971"/>
              <a:t>Lesson:</a:t>
            </a:r>
            <a:r>
              <a:rPr lang="en-US" sz="971"/>
              <a:t> Timely, clear, and science-based communication is essential. Schools can play a role in promoting health literacy and directing families to trusted sources.</a:t>
            </a:r>
            <a:endParaRPr/>
          </a:p>
          <a:p>
            <a:pPr indent="-298450" lvl="0" marL="457200" rtl="0" algn="l">
              <a:lnSpc>
                <a:spcPct val="90000"/>
              </a:lnSpc>
              <a:spcBef>
                <a:spcPts val="0"/>
              </a:spcBef>
              <a:spcAft>
                <a:spcPts val="0"/>
              </a:spcAft>
              <a:buSzPts val="1100"/>
              <a:buChar char="●"/>
            </a:pPr>
            <a:r>
              <a:rPr b="1" lang="en-US" sz="971"/>
              <a:t>2. Election Disinformation: U.S. 2020 Election</a:t>
            </a:r>
            <a:endParaRPr/>
          </a:p>
          <a:p>
            <a:pPr indent="-298450" lvl="0" marL="457200" rtl="0" algn="l">
              <a:lnSpc>
                <a:spcPct val="90000"/>
              </a:lnSpc>
              <a:spcBef>
                <a:spcPts val="0"/>
              </a:spcBef>
              <a:spcAft>
                <a:spcPts val="0"/>
              </a:spcAft>
              <a:buSzPts val="1100"/>
              <a:buChar char="●"/>
            </a:pPr>
            <a:r>
              <a:rPr b="1" lang="en-US" sz="971"/>
              <a:t>What happened:</a:t>
            </a:r>
            <a:r>
              <a:rPr lang="en-US" sz="971"/>
              <a:t> False claims about rigged voting machines and stolen ballots circulated widely, especially on platforms like Twitter and Facebook.</a:t>
            </a:r>
            <a:endParaRPr/>
          </a:p>
          <a:p>
            <a:pPr indent="-298450" lvl="0" marL="457200" rtl="0" algn="l">
              <a:lnSpc>
                <a:spcPct val="90000"/>
              </a:lnSpc>
              <a:spcBef>
                <a:spcPts val="0"/>
              </a:spcBef>
              <a:spcAft>
                <a:spcPts val="0"/>
              </a:spcAft>
              <a:buSzPts val="1100"/>
              <a:buChar char="●"/>
            </a:pPr>
            <a:r>
              <a:rPr b="1" lang="en-US" sz="971"/>
              <a:t>Impact:</a:t>
            </a:r>
            <a:r>
              <a:rPr lang="en-US" sz="971"/>
              <a:t> These narratives undermined public trust in democratic institutions and led to real-world violence, including the January 6 Capitol riot.</a:t>
            </a:r>
            <a:endParaRPr/>
          </a:p>
          <a:p>
            <a:pPr indent="-298450" lvl="0" marL="457200" rtl="0" algn="l">
              <a:lnSpc>
                <a:spcPct val="90000"/>
              </a:lnSpc>
              <a:spcBef>
                <a:spcPts val="0"/>
              </a:spcBef>
              <a:spcAft>
                <a:spcPts val="0"/>
              </a:spcAft>
              <a:buSzPts val="1100"/>
              <a:buChar char="●"/>
            </a:pPr>
            <a:r>
              <a:rPr b="1" lang="en-US" sz="971"/>
              <a:t>Lesson:</a:t>
            </a:r>
            <a:r>
              <a:rPr lang="en-US" sz="971"/>
              <a:t> Media literacy must include civic literacy. Schools can help students understand how democratic systems work and how to critically evaluate political information.</a:t>
            </a:r>
            <a:endParaRPr/>
          </a:p>
          <a:p>
            <a:pPr indent="-298450" lvl="0" marL="457200" rtl="0" algn="l">
              <a:lnSpc>
                <a:spcPct val="90000"/>
              </a:lnSpc>
              <a:spcBef>
                <a:spcPts val="0"/>
              </a:spcBef>
              <a:spcAft>
                <a:spcPts val="0"/>
              </a:spcAft>
              <a:buSzPts val="1100"/>
              <a:buChar char="●"/>
            </a:pPr>
            <a:r>
              <a:rPr b="1" lang="en-US" sz="971"/>
              <a:t>3. Climate Misinformation: Misleading Graphs</a:t>
            </a:r>
            <a:endParaRPr/>
          </a:p>
          <a:p>
            <a:pPr indent="-298450" lvl="0" marL="457200" rtl="0" algn="l">
              <a:lnSpc>
                <a:spcPct val="90000"/>
              </a:lnSpc>
              <a:spcBef>
                <a:spcPts val="0"/>
              </a:spcBef>
              <a:spcAft>
                <a:spcPts val="0"/>
              </a:spcAft>
              <a:buSzPts val="1100"/>
              <a:buChar char="●"/>
            </a:pPr>
            <a:r>
              <a:rPr b="1" lang="en-US" sz="971"/>
              <a:t>What happened:</a:t>
            </a:r>
            <a:r>
              <a:rPr lang="en-US" sz="971"/>
              <a:t> Certain media outlets and influencers shared graphs that distorted climate data—such as cherry-picking short-term trends to suggest global warming isn’t real.</a:t>
            </a:r>
            <a:endParaRPr/>
          </a:p>
          <a:p>
            <a:pPr indent="-298450" lvl="0" marL="457200" rtl="0" algn="l">
              <a:lnSpc>
                <a:spcPct val="90000"/>
              </a:lnSpc>
              <a:spcBef>
                <a:spcPts val="0"/>
              </a:spcBef>
              <a:spcAft>
                <a:spcPts val="0"/>
              </a:spcAft>
              <a:buSzPts val="1100"/>
              <a:buChar char="●"/>
            </a:pPr>
            <a:r>
              <a:rPr b="1" lang="en-US" sz="971"/>
              <a:t>Impact:</a:t>
            </a:r>
            <a:r>
              <a:rPr lang="en-US" sz="971"/>
              <a:t> These distortions created confusion and delayed public support for climate action.</a:t>
            </a:r>
            <a:endParaRPr/>
          </a:p>
          <a:p>
            <a:pPr indent="-298450" lvl="0" marL="457200" rtl="0" algn="l">
              <a:lnSpc>
                <a:spcPct val="90000"/>
              </a:lnSpc>
              <a:spcBef>
                <a:spcPts val="0"/>
              </a:spcBef>
              <a:spcAft>
                <a:spcPts val="0"/>
              </a:spcAft>
              <a:buSzPts val="1100"/>
              <a:buChar char="●"/>
            </a:pPr>
            <a:r>
              <a:rPr b="1" lang="en-US" sz="971"/>
              <a:t>Lesson:</a:t>
            </a:r>
            <a:r>
              <a:rPr lang="en-US" sz="971"/>
              <a:t> Scientific literacy is crucial. Educators must help students understand how to interpret data and recognize manipulation.</a:t>
            </a:r>
            <a:endParaRPr/>
          </a:p>
          <a:p>
            <a:pPr indent="0" lvl="0" marL="158750" rtl="0" algn="l">
              <a:lnSpc>
                <a:spcPct val="90000"/>
              </a:lnSpc>
              <a:spcBef>
                <a:spcPts val="0"/>
              </a:spcBef>
              <a:spcAft>
                <a:spcPts val="0"/>
              </a:spcAft>
              <a:buSzPts val="1100"/>
              <a:buNone/>
            </a:pPr>
            <a:r>
              <a:t/>
            </a:r>
            <a:endParaRPr b="1" sz="97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26" name="Google Shape;326;p3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3" name="Google Shape;333;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34" name="Google Shape;334;p3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5" name="Google Shape;355;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56" name="Google Shape;356;p3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6" name="Google Shape;366;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3" name="Google Shape;383;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7" name="Google Shape;417;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2" name="Google Shape;452;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2" name="Google Shape;512;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p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4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8" name="Google Shape;578;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lang="en-US">
                <a:solidFill>
                  <a:schemeClr val="dk1"/>
                </a:solidFill>
                <a:latin typeface="Bricolage Grotesque"/>
                <a:ea typeface="Bricolage Grotesque"/>
                <a:cs typeface="Bricolage Grotesque"/>
                <a:sym typeface="Bricolage Grotesque"/>
              </a:rPr>
              <a:t>Confirm that participants can access tools (e.g., browser open with FactCheck.org, reverse image search).</a:t>
            </a:r>
            <a:endParaRPr>
              <a:solidFill>
                <a:schemeClr val="dk1"/>
              </a:solidFil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p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p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5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p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7" name="Google Shape;667;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4" name="Google Shape;684;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3" name="Google Shape;703;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2" name="Google Shape;722;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0" name="Shape 740"/>
        <p:cNvGrpSpPr/>
        <p:nvPr/>
      </p:nvGrpSpPr>
      <p:grpSpPr>
        <a:xfrm>
          <a:off x="0" y="0"/>
          <a:ext cx="0" cy="0"/>
          <a:chOff x="0" y="0"/>
          <a:chExt cx="0" cy="0"/>
        </a:xfrm>
      </p:grpSpPr>
      <p:sp>
        <p:nvSpPr>
          <p:cNvPr id="741" name="Google Shape;741;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2" name="Google Shape;742;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9" name="Google Shape;759;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6" name="Google Shape;776;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6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0" name="Google Shape;810;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0" name="Google Shape;170;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7" name="Google Shape;827;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p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6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61" name="Google Shape;861;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8" name="Shape 878"/>
        <p:cNvGrpSpPr/>
        <p:nvPr/>
      </p:nvGrpSpPr>
      <p:grpSpPr>
        <a:xfrm>
          <a:off x="0" y="0"/>
          <a:ext cx="0" cy="0"/>
          <a:chOff x="0" y="0"/>
          <a:chExt cx="0" cy="0"/>
        </a:xfrm>
      </p:grpSpPr>
      <p:sp>
        <p:nvSpPr>
          <p:cNvPr id="879" name="Google Shape;879;p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6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7" name="Google Shape;897;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898" name="Google Shape;898;p6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7" name="Google Shape;907;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08" name="Google Shape;908;p6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6" name="Google Shape;93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37" name="Google Shape;937;p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9" name="Google Shape;959;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Social media is a primary way many of us get information, but it's also a hotspot for misinformation and disinformation.We're going to put your detective skills to the test. We have prepared a packet of social media posts – some are real, some are misleading, and some are completely fake. Your mission, should you choose to accept it, is to work with your team to determine the authenticity of each post</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6" name="Google Shape;976;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br>
              <a:rPr b="0" i="0" lang="en-US" sz="1100" u="none" cap="none" strike="noStrike">
                <a:solidFill>
                  <a:srgbClr val="000000"/>
                </a:solidFill>
                <a:latin typeface="Arial"/>
                <a:ea typeface="Arial"/>
                <a:cs typeface="Arial"/>
                <a:sym typeface="Arial"/>
              </a:rPr>
            </a:b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p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3" name="Google Shape;993;p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This activity highlights how algorithms and engagement tactics on social media can make it difficult to discern truth. Posts designed to be viral often trigger emotions, leading to rapid sharing before verification – reinforcing how fake news spreads."</a:t>
            </a:r>
            <a:br>
              <a:rPr b="0" i="0" lang="en-US" sz="1100" u="none" cap="none" strike="noStrike">
                <a:solidFill>
                  <a:srgbClr val="000000"/>
                </a:solidFill>
                <a:latin typeface="Arial"/>
                <a:ea typeface="Arial"/>
                <a:cs typeface="Arial"/>
                <a:sym typeface="Arial"/>
              </a:rPr>
            </a:b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"Your ability to critically analyze and verify, like we practiced, is absolutely essential in these fast-paced environments."</a:t>
            </a:r>
            <a:br>
              <a:rPr b="0" i="0" lang="en-US" sz="1100" u="none" cap="none" strike="noStrike">
                <a:solidFill>
                  <a:srgbClr val="000000"/>
                </a:solidFill>
                <a:latin typeface="Arial"/>
                <a:ea typeface="Arial"/>
                <a:cs typeface="Arial"/>
                <a:sym typeface="Arial"/>
              </a:rPr>
            </a:b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8" name="Shape 1008"/>
        <p:cNvGrpSpPr/>
        <p:nvPr/>
      </p:nvGrpSpPr>
      <p:grpSpPr>
        <a:xfrm>
          <a:off x="0" y="0"/>
          <a:ext cx="0" cy="0"/>
          <a:chOff x="0" y="0"/>
          <a:chExt cx="0" cy="0"/>
        </a:xfrm>
      </p:grpSpPr>
      <p:sp>
        <p:nvSpPr>
          <p:cNvPr id="1009" name="Google Shape;1009;p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7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5" name="Shape 1025"/>
        <p:cNvGrpSpPr/>
        <p:nvPr/>
      </p:nvGrpSpPr>
      <p:grpSpPr>
        <a:xfrm>
          <a:off x="0" y="0"/>
          <a:ext cx="0" cy="0"/>
          <a:chOff x="0" y="0"/>
          <a:chExt cx="0" cy="0"/>
        </a:xfrm>
      </p:grpSpPr>
      <p:sp>
        <p:nvSpPr>
          <p:cNvPr id="1026" name="Google Shape;1026;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27" name="Google Shape;1027;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p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7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0" name="Shape 1060"/>
        <p:cNvGrpSpPr/>
        <p:nvPr/>
      </p:nvGrpSpPr>
      <p:grpSpPr>
        <a:xfrm>
          <a:off x="0" y="0"/>
          <a:ext cx="0" cy="0"/>
          <a:chOff x="0" y="0"/>
          <a:chExt cx="0" cy="0"/>
        </a:xfrm>
      </p:grpSpPr>
      <p:sp>
        <p:nvSpPr>
          <p:cNvPr id="1061" name="Google Shape;1061;p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7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p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7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4" name="Shape 1094"/>
        <p:cNvGrpSpPr/>
        <p:nvPr/>
      </p:nvGrpSpPr>
      <p:grpSpPr>
        <a:xfrm>
          <a:off x="0" y="0"/>
          <a:ext cx="0" cy="0"/>
          <a:chOff x="0" y="0"/>
          <a:chExt cx="0" cy="0"/>
        </a:xfrm>
      </p:grpSpPr>
      <p:sp>
        <p:nvSpPr>
          <p:cNvPr id="1095" name="Google Shape;1095;p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6" name="Google Shape;1096;p7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0" name="Shape 1110"/>
        <p:cNvGrpSpPr/>
        <p:nvPr/>
      </p:nvGrpSpPr>
      <p:grpSpPr>
        <a:xfrm>
          <a:off x="0" y="0"/>
          <a:ext cx="0" cy="0"/>
          <a:chOff x="0" y="0"/>
          <a:chExt cx="0" cy="0"/>
        </a:xfrm>
      </p:grpSpPr>
      <p:sp>
        <p:nvSpPr>
          <p:cNvPr id="1111" name="Google Shape;1111;p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2" name="Google Shape;1112;p7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6" name="Shape 1136"/>
        <p:cNvGrpSpPr/>
        <p:nvPr/>
      </p:nvGrpSpPr>
      <p:grpSpPr>
        <a:xfrm>
          <a:off x="0" y="0"/>
          <a:ext cx="0" cy="0"/>
          <a:chOff x="0" y="0"/>
          <a:chExt cx="0" cy="0"/>
        </a:xfrm>
      </p:grpSpPr>
      <p:sp>
        <p:nvSpPr>
          <p:cNvPr id="1137" name="Google Shape;1137;p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p7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2" name="Shape 1152"/>
        <p:cNvGrpSpPr/>
        <p:nvPr/>
      </p:nvGrpSpPr>
      <p:grpSpPr>
        <a:xfrm>
          <a:off x="0" y="0"/>
          <a:ext cx="0" cy="0"/>
          <a:chOff x="0" y="0"/>
          <a:chExt cx="0" cy="0"/>
        </a:xfrm>
      </p:grpSpPr>
      <p:sp>
        <p:nvSpPr>
          <p:cNvPr id="1153" name="Google Shape;1153;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54" name="Google Shape;1154;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p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2" name="Google Shape;1172;p8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4" name="Google Shape;204;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p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8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4" name="Shape 1204"/>
        <p:cNvGrpSpPr/>
        <p:nvPr/>
      </p:nvGrpSpPr>
      <p:grpSpPr>
        <a:xfrm>
          <a:off x="0" y="0"/>
          <a:ext cx="0" cy="0"/>
          <a:chOff x="0" y="0"/>
          <a:chExt cx="0" cy="0"/>
        </a:xfrm>
      </p:grpSpPr>
      <p:sp>
        <p:nvSpPr>
          <p:cNvPr id="1205" name="Google Shape;1205;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6" name="Google Shape;1206;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3" name="Google Shape;1223;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8" name="Shape 1238"/>
        <p:cNvGrpSpPr/>
        <p:nvPr/>
      </p:nvGrpSpPr>
      <p:grpSpPr>
        <a:xfrm>
          <a:off x="0" y="0"/>
          <a:ext cx="0" cy="0"/>
          <a:chOff x="0" y="0"/>
          <a:chExt cx="0" cy="0"/>
        </a:xfrm>
      </p:grpSpPr>
      <p:sp>
        <p:nvSpPr>
          <p:cNvPr id="1239" name="Google Shape;1239;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0" name="Google Shape;1240;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3" name="Google Shape;223;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4" name="Shape 54"/>
        <p:cNvGrpSpPr/>
        <p:nvPr/>
      </p:nvGrpSpPr>
      <p:grpSpPr>
        <a:xfrm>
          <a:off x="0" y="0"/>
          <a:ext cx="0" cy="0"/>
          <a:chOff x="0" y="0"/>
          <a:chExt cx="0" cy="0"/>
        </a:xfrm>
      </p:grpSpPr>
      <p:sp>
        <p:nvSpPr>
          <p:cNvPr id="55" name="Google Shape;55;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57" name="Google Shape;57;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58" name="Google Shape;58;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1" name="Shape 61"/>
        <p:cNvGrpSpPr/>
        <p:nvPr/>
      </p:nvGrpSpPr>
      <p:grpSpPr>
        <a:xfrm>
          <a:off x="0" y="0"/>
          <a:ext cx="0" cy="0"/>
          <a:chOff x="0" y="0"/>
          <a:chExt cx="0" cy="0"/>
        </a:xfrm>
      </p:grpSpPr>
      <p:sp>
        <p:nvSpPr>
          <p:cNvPr id="62" name="Google Shape;62;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64" name="Google Shape;64;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65" name="Google Shape;65;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66" name="Google Shape;66;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67" name="Google Shape;67;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0" name="Shape 70"/>
        <p:cNvGrpSpPr/>
        <p:nvPr/>
      </p:nvGrpSpPr>
      <p:grpSpPr>
        <a:xfrm>
          <a:off x="0" y="0"/>
          <a:ext cx="0" cy="0"/>
          <a:chOff x="0" y="0"/>
          <a:chExt cx="0" cy="0"/>
        </a:xfrm>
      </p:grpSpPr>
      <p:sp>
        <p:nvSpPr>
          <p:cNvPr id="71" name="Google Shape;71;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73" name="Google Shape;73;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74" name="Google Shape;74;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7" name="Shape 77"/>
        <p:cNvGrpSpPr/>
        <p:nvPr/>
      </p:nvGrpSpPr>
      <p:grpSpPr>
        <a:xfrm>
          <a:off x="0" y="0"/>
          <a:ext cx="0" cy="0"/>
          <a:chOff x="0" y="0"/>
          <a:chExt cx="0" cy="0"/>
        </a:xfrm>
      </p:grpSpPr>
      <p:sp>
        <p:nvSpPr>
          <p:cNvPr id="78" name="Google Shape;78;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1"/>
          <p:cNvSpPr/>
          <p:nvPr>
            <p:ph idx="2" type="pic"/>
          </p:nvPr>
        </p:nvSpPr>
        <p:spPr>
          <a:xfrm>
            <a:off x="1792288" y="612775"/>
            <a:ext cx="5486400" cy="4114800"/>
          </a:xfrm>
          <a:prstGeom prst="rect">
            <a:avLst/>
          </a:prstGeom>
          <a:noFill/>
          <a:ln>
            <a:noFill/>
          </a:ln>
        </p:spPr>
      </p:sp>
      <p:sp>
        <p:nvSpPr>
          <p:cNvPr id="80" name="Google Shape;80;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81" name="Google Shape;8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4" name="Shape 84"/>
        <p:cNvGrpSpPr/>
        <p:nvPr/>
      </p:nvGrpSpPr>
      <p:grpSpPr>
        <a:xfrm>
          <a:off x="0" y="0"/>
          <a:ext cx="0" cy="0"/>
          <a:chOff x="0" y="0"/>
          <a:chExt cx="0" cy="0"/>
        </a:xfrm>
      </p:grpSpPr>
      <p:sp>
        <p:nvSpPr>
          <p:cNvPr id="85" name="Google Shape;85;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7" name="Google Shape;87;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0" name="Shape 90"/>
        <p:cNvGrpSpPr/>
        <p:nvPr/>
      </p:nvGrpSpPr>
      <p:grpSpPr>
        <a:xfrm>
          <a:off x="0" y="0"/>
          <a:ext cx="0" cy="0"/>
          <a:chOff x="0" y="0"/>
          <a:chExt cx="0" cy="0"/>
        </a:xfrm>
      </p:grpSpPr>
      <p:sp>
        <p:nvSpPr>
          <p:cNvPr id="91" name="Google Shape;91;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3" name="Google Shape;93;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 name="Shape 15"/>
        <p:cNvGrpSpPr/>
        <p:nvPr/>
      </p:nvGrpSpPr>
      <p:grpSpPr>
        <a:xfrm>
          <a:off x="0" y="0"/>
          <a:ext cx="0" cy="0"/>
          <a:chOff x="0" y="0"/>
          <a:chExt cx="0" cy="0"/>
        </a:xfrm>
      </p:grpSpPr>
      <p:sp>
        <p:nvSpPr>
          <p:cNvPr id="16" name="Google Shape;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23" name="Google Shape;23;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spTree>
      <p:nvGrpSpPr>
        <p:cNvPr id="26" name="Shape 26"/>
        <p:cNvGrpSpPr/>
        <p:nvPr/>
      </p:nvGrpSpPr>
      <p:grpSpPr>
        <a:xfrm>
          <a:off x="0" y="0"/>
          <a:ext cx="0" cy="0"/>
          <a:chOff x="0" y="0"/>
          <a:chExt cx="0" cy="0"/>
        </a:xfrm>
      </p:grpSpPr>
      <p:sp>
        <p:nvSpPr>
          <p:cNvPr id="27" name="Google Shape;27;p86"/>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28" name="Google Shape;28;p86"/>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pic>
        <p:nvPicPr>
          <p:cNvPr descr="preencoded.png" id="29" name="Google Shape;29;p86">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spTree>
      <p:nvGrpSpPr>
        <p:cNvPr id="30" name="Shape 30"/>
        <p:cNvGrpSpPr/>
        <p:nvPr/>
      </p:nvGrpSpPr>
      <p:grpSpPr>
        <a:xfrm>
          <a:off x="0" y="0"/>
          <a:ext cx="0" cy="0"/>
          <a:chOff x="0" y="0"/>
          <a:chExt cx="0" cy="0"/>
        </a:xfrm>
      </p:grpSpPr>
      <p:sp>
        <p:nvSpPr>
          <p:cNvPr id="31" name="Google Shape;31;p87"/>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2" name="Google Shape;32;p87"/>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preencoded.png" id="33" name="Google Shape;33;p87">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spTree>
      <p:nvGrpSpPr>
        <p:cNvPr id="34" name="Shape 34"/>
        <p:cNvGrpSpPr/>
        <p:nvPr/>
      </p:nvGrpSpPr>
      <p:grpSpPr>
        <a:xfrm>
          <a:off x="0" y="0"/>
          <a:ext cx="0" cy="0"/>
          <a:chOff x="0" y="0"/>
          <a:chExt cx="0" cy="0"/>
        </a:xfrm>
      </p:grpSpPr>
      <p:sp>
        <p:nvSpPr>
          <p:cNvPr id="35" name="Google Shape;35;p88"/>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6" name="Google Shape;36;p88"/>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preencoded.png" id="37" name="Google Shape;37;p88">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spTree>
      <p:nvGrpSpPr>
        <p:cNvPr id="38" name="Shape 38"/>
        <p:cNvGrpSpPr/>
        <p:nvPr/>
      </p:nvGrpSpPr>
      <p:grpSpPr>
        <a:xfrm>
          <a:off x="0" y="0"/>
          <a:ext cx="0" cy="0"/>
          <a:chOff x="0" y="0"/>
          <a:chExt cx="0" cy="0"/>
        </a:xfrm>
      </p:grpSpPr>
      <p:sp>
        <p:nvSpPr>
          <p:cNvPr id="39" name="Google Shape;39;p89"/>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0" name="Google Shape;40;p89"/>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preencoded.png" id="41" name="Google Shape;41;p89">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2" name="Shape 42"/>
        <p:cNvGrpSpPr/>
        <p:nvPr/>
      </p:nvGrpSpPr>
      <p:grpSpPr>
        <a:xfrm>
          <a:off x="0" y="0"/>
          <a:ext cx="0" cy="0"/>
          <a:chOff x="0" y="0"/>
          <a:chExt cx="0" cy="0"/>
        </a:xfrm>
      </p:grpSpPr>
      <p:sp>
        <p:nvSpPr>
          <p:cNvPr id="43" name="Google Shape;43;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5" name="Google Shape;45;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8" name="Shape 48"/>
        <p:cNvGrpSpPr/>
        <p:nvPr/>
      </p:nvGrpSpPr>
      <p:grpSpPr>
        <a:xfrm>
          <a:off x="0" y="0"/>
          <a:ext cx="0" cy="0"/>
          <a:chOff x="0" y="0"/>
          <a:chExt cx="0" cy="0"/>
        </a:xfrm>
      </p:grpSpPr>
      <p:sp>
        <p:nvSpPr>
          <p:cNvPr id="49" name="Google Shape;49;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51" name="Google Shape;51;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7.png"/><Relationship Id="rId5" Type="http://schemas.openxmlformats.org/officeDocument/2006/relationships/image" Target="../media/image14.png"/><Relationship Id="rId6" Type="http://schemas.openxmlformats.org/officeDocument/2006/relationships/image" Target="../media/image5.png"/><Relationship Id="rId7" Type="http://schemas.openxmlformats.org/officeDocument/2006/relationships/image" Target="../media/image1.png"/><Relationship Id="rId8" Type="http://schemas.openxmlformats.org/officeDocument/2006/relationships/image" Target="../media/image1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3.png"/><Relationship Id="rId4" Type="http://schemas.openxmlformats.org/officeDocument/2006/relationships/image" Target="../media/image32.png"/><Relationship Id="rId5" Type="http://schemas.openxmlformats.org/officeDocument/2006/relationships/image" Target="../media/image29.png"/><Relationship Id="rId6"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9.png"/><Relationship Id="rId6"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26.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4.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4.png"/><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13.png"/><Relationship Id="rId7"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4.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4.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4.png"/><Relationship Id="rId4" Type="http://schemas.openxmlformats.org/officeDocument/2006/relationships/image" Target="../media/image6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4.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4.png"/><Relationship Id="rId5" Type="http://schemas.openxmlformats.org/officeDocument/2006/relationships/image" Target="../media/image14.png"/><Relationship Id="rId6" Type="http://schemas.openxmlformats.org/officeDocument/2006/relationships/image" Target="../media/image1.png"/><Relationship Id="rId7" Type="http://schemas.openxmlformats.org/officeDocument/2006/relationships/image" Target="../media/image17.png"/><Relationship Id="rId8"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4.png"/><Relationship Id="rId4" Type="http://schemas.openxmlformats.org/officeDocument/2006/relationships/image" Target="../media/image6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48.png"/><Relationship Id="rId4" Type="http://schemas.openxmlformats.org/officeDocument/2006/relationships/image" Target="../media/image37.png"/><Relationship Id="rId5" Type="http://schemas.openxmlformats.org/officeDocument/2006/relationships/image" Target="../media/image36.png"/><Relationship Id="rId6" Type="http://schemas.openxmlformats.org/officeDocument/2006/relationships/image" Target="../media/image35.png"/><Relationship Id="rId7" Type="http://schemas.openxmlformats.org/officeDocument/2006/relationships/image" Target="../media/image49.png"/><Relationship Id="rId8" Type="http://schemas.openxmlformats.org/officeDocument/2006/relationships/image" Target="../media/image1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3.png"/><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5.png"/><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4.png"/><Relationship Id="rId4" Type="http://schemas.openxmlformats.org/officeDocument/2006/relationships/image" Target="../media/image45.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4.png"/><Relationship Id="rId4" Type="http://schemas.openxmlformats.org/officeDocument/2006/relationships/image" Target="../media/image41.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14.png"/><Relationship Id="rId4" Type="http://schemas.openxmlformats.org/officeDocument/2006/relationships/image" Target="../media/image44.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14.png"/><Relationship Id="rId4" Type="http://schemas.openxmlformats.org/officeDocument/2006/relationships/image" Target="../media/image52.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4.png"/><Relationship Id="rId4" Type="http://schemas.openxmlformats.org/officeDocument/2006/relationships/image" Target="../media/image5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4.png"/><Relationship Id="rId4" Type="http://schemas.openxmlformats.org/officeDocument/2006/relationships/image" Target="../media/image17.png"/><Relationship Id="rId5" Type="http://schemas.openxmlformats.org/officeDocument/2006/relationships/image" Target="../media/image13.png"/><Relationship Id="rId6"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14.png"/><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14.png"/><Relationship Id="rId4" Type="http://schemas.openxmlformats.org/officeDocument/2006/relationships/image" Target="../media/image5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13.png"/><Relationship Id="rId7" Type="http://schemas.openxmlformats.org/officeDocument/2006/relationships/image" Target="../media/image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4.png"/><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53.png"/><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 Id="rId3" Type="http://schemas.openxmlformats.org/officeDocument/2006/relationships/image" Target="../media/image72.png"/><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 Id="rId3" Type="http://schemas.openxmlformats.org/officeDocument/2006/relationships/image" Target="../media/image6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14.png"/><Relationship Id="rId4" Type="http://schemas.openxmlformats.org/officeDocument/2006/relationships/image" Target="../media/image71.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4.png"/><Relationship Id="rId4" Type="http://schemas.openxmlformats.org/officeDocument/2006/relationships/image" Target="../media/image70.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14.png"/><Relationship Id="rId4" Type="http://schemas.openxmlformats.org/officeDocument/2006/relationships/image" Target="../media/image5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14.png"/><Relationship Id="rId4" Type="http://schemas.openxmlformats.org/officeDocument/2006/relationships/image" Target="../media/image5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13.png"/><Relationship Id="rId7" Type="http://schemas.openxmlformats.org/officeDocument/2006/relationships/image" Target="../media/image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1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14.png"/><Relationship Id="rId4" Type="http://schemas.openxmlformats.org/officeDocument/2006/relationships/image" Target="../media/image6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1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14.png"/></Relationships>
</file>

<file path=ppt/slides/_rels/slide56.xml.rels><?xml version="1.0" encoding="UTF-8" standalone="yes"?><Relationships xmlns="http://schemas.openxmlformats.org/package/2006/relationships"><Relationship Id="rId11"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0" Type="http://schemas.openxmlformats.org/officeDocument/2006/relationships/image" Target="../media/image65.jpg"/><Relationship Id="rId13" Type="http://schemas.openxmlformats.org/officeDocument/2006/relationships/image" Target="../media/image62.gif"/><Relationship Id="rId12" Type="http://schemas.openxmlformats.org/officeDocument/2006/relationships/hyperlink" Target="https://images.google.com/" TargetMode="External"/><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14.png"/><Relationship Id="rId4" Type="http://schemas.openxmlformats.org/officeDocument/2006/relationships/hyperlink" Target="https://www.factcheck.org/" TargetMode="External"/><Relationship Id="rId9" Type="http://schemas.openxmlformats.org/officeDocument/2006/relationships/hyperlink" Target="https://newslit.org/"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image" Target="../media/image58.jpg"/><Relationship Id="rId8" Type="http://schemas.openxmlformats.org/officeDocument/2006/relationships/hyperlink" Target="https://www.poynter.org/mediawise/"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13.png"/><Relationship Id="rId7" Type="http://schemas.openxmlformats.org/officeDocument/2006/relationships/image" Target="../media/image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14.png"/><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17.png"/><Relationship Id="rId6" Type="http://schemas.openxmlformats.org/officeDocument/2006/relationships/image" Target="../media/image13.png"/><Relationship Id="rId7"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14.png"/><Relationship Id="rId4" Type="http://schemas.openxmlformats.org/officeDocument/2006/relationships/image" Target="../media/image6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14.png"/><Relationship Id="rId4" Type="http://schemas.openxmlformats.org/officeDocument/2006/relationships/image" Target="../media/image5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14.png"/><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10" Type="http://schemas.openxmlformats.org/officeDocument/2006/relationships/image" Target="../media/image66.png"/><Relationship Id="rId1" Type="http://schemas.openxmlformats.org/officeDocument/2006/relationships/slideLayout" Target="../slideLayouts/slideLayout1.xml"/><Relationship Id="rId2" Type="http://schemas.openxmlformats.org/officeDocument/2006/relationships/notesSlide" Target="../notesSlides/notesSlide63.xml"/><Relationship Id="rId3" Type="http://schemas.openxmlformats.org/officeDocument/2006/relationships/image" Target="../media/image4.png"/><Relationship Id="rId4" Type="http://schemas.openxmlformats.org/officeDocument/2006/relationships/image" Target="../media/image5.png"/><Relationship Id="rId9" Type="http://schemas.openxmlformats.org/officeDocument/2006/relationships/hyperlink" Target="https://mydroneproject.eu/" TargetMode="External"/><Relationship Id="rId5" Type="http://schemas.openxmlformats.org/officeDocument/2006/relationships/image" Target="../media/image13.png"/><Relationship Id="rId6" Type="http://schemas.openxmlformats.org/officeDocument/2006/relationships/image" Target="../media/image17.png"/><Relationship Id="rId7" Type="http://schemas.openxmlformats.org/officeDocument/2006/relationships/image" Target="../media/image7.png"/><Relationship Id="rId8" Type="http://schemas.openxmlformats.org/officeDocument/2006/relationships/hyperlink" Target="https://mydroneproject.eu/"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4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6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6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7" l="0" r="0" t="-921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 name="Google Shape;101;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2" name="Google Shape;102;p1"/>
          <p:cNvGrpSpPr/>
          <p:nvPr/>
        </p:nvGrpSpPr>
        <p:grpSpPr>
          <a:xfrm>
            <a:off x="1028700" y="6135610"/>
            <a:ext cx="5102481" cy="887472"/>
            <a:chOff x="0" y="-47625"/>
            <a:chExt cx="1381663" cy="240312"/>
          </a:xfrm>
        </p:grpSpPr>
        <p:sp>
          <p:nvSpPr>
            <p:cNvPr id="103" name="Google Shape;103;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 name="Google Shape;104;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 name="Google Shape;105;p1"/>
          <p:cNvGrpSpPr/>
          <p:nvPr/>
        </p:nvGrpSpPr>
        <p:grpSpPr>
          <a:xfrm>
            <a:off x="1028700" y="7080843"/>
            <a:ext cx="3927024" cy="860446"/>
            <a:chOff x="0" y="-47625"/>
            <a:chExt cx="1063358" cy="232991"/>
          </a:xfrm>
        </p:grpSpPr>
        <p:sp>
          <p:nvSpPr>
            <p:cNvPr id="106" name="Google Shape;106;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 name="Google Shape;107;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8" name="Google Shape;108;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 name="Google Shape;110;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8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 name="Google Shape;111;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 name="Google Shape;112;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 name="Google Shape;113;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1"/>
          <p:cNvSpPr txBox="1"/>
          <p:nvPr/>
        </p:nvSpPr>
        <p:spPr>
          <a:xfrm>
            <a:off x="1084827" y="4506275"/>
            <a:ext cx="9653100" cy="15891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867" u="none" cap="none" strike="noStrike">
                <a:solidFill>
                  <a:srgbClr val="2A2828"/>
                </a:solidFill>
                <a:latin typeface="Bricolage Grotesque"/>
                <a:ea typeface="Bricolage Grotesque"/>
                <a:cs typeface="Bricolage Grotesque"/>
                <a:sym typeface="Bricolage Grotesque"/>
              </a:rPr>
              <a:t>Teacher &amp; school leaders training to promote </a:t>
            </a:r>
            <a:r>
              <a:rPr b="0" i="0" lang="en-US" sz="2867" u="none" cap="none" strike="noStrike">
                <a:solidFill>
                  <a:srgbClr val="0C4DA2"/>
                </a:solidFill>
                <a:latin typeface="Bricolage Grotesque"/>
                <a:ea typeface="Bricolage Grotesque"/>
                <a:cs typeface="Bricolage Grotesque"/>
                <a:sym typeface="Bricolage Grotesque"/>
              </a:rPr>
              <a:t>D</a:t>
            </a:r>
            <a:r>
              <a:rPr b="0" i="0" lang="en-US" sz="2867" u="none" cap="none" strike="noStrike">
                <a:solidFill>
                  <a:srgbClr val="2A2828"/>
                </a:solidFill>
                <a:latin typeface="Bricolage Grotesque"/>
                <a:ea typeface="Bricolage Grotesque"/>
                <a:cs typeface="Bricolage Grotesque"/>
                <a:sym typeface="Bricolage Grotesque"/>
              </a:rPr>
              <a:t>igital lite</a:t>
            </a:r>
            <a:r>
              <a:rPr b="0" i="0" lang="en-US" sz="2867" u="none" cap="none" strike="noStrike">
                <a:solidFill>
                  <a:srgbClr val="0C4DA2"/>
                </a:solidFill>
                <a:latin typeface="Bricolage Grotesque"/>
                <a:ea typeface="Bricolage Grotesque"/>
                <a:cs typeface="Bricolage Grotesque"/>
                <a:sym typeface="Bricolage Grotesque"/>
              </a:rPr>
              <a:t>R</a:t>
            </a:r>
            <a:r>
              <a:rPr b="0" i="0" lang="en-US" sz="2867" u="none" cap="none" strike="noStrike">
                <a:solidFill>
                  <a:srgbClr val="2A2828"/>
                </a:solidFill>
                <a:latin typeface="Bricolage Grotesque"/>
                <a:ea typeface="Bricolage Grotesque"/>
                <a:cs typeface="Bricolage Grotesque"/>
                <a:sym typeface="Bricolage Grotesque"/>
              </a:rPr>
              <a:t>acy and combat the spread of disinf</a:t>
            </a:r>
            <a:r>
              <a:rPr b="0" i="0" lang="en-US" sz="2867" u="none" cap="none" strike="noStrike">
                <a:solidFill>
                  <a:srgbClr val="0C4DA2"/>
                </a:solidFill>
                <a:latin typeface="Bricolage Grotesque"/>
                <a:ea typeface="Bricolage Grotesque"/>
                <a:cs typeface="Bricolage Grotesque"/>
                <a:sym typeface="Bricolage Grotesque"/>
              </a:rPr>
              <a:t>O</a:t>
            </a:r>
            <a:r>
              <a:rPr b="0" i="0" lang="en-US" sz="2867" u="none" cap="none" strike="noStrike">
                <a:solidFill>
                  <a:srgbClr val="2A2828"/>
                </a:solidFill>
                <a:latin typeface="Bricolage Grotesque"/>
                <a:ea typeface="Bricolage Grotesque"/>
                <a:cs typeface="Bricolage Grotesque"/>
                <a:sym typeface="Bricolage Grotesque"/>
              </a:rPr>
              <a:t>rmation among vul</a:t>
            </a:r>
            <a:r>
              <a:rPr b="0" i="0" lang="en-US" sz="2867" u="none" cap="none" strike="noStrike">
                <a:solidFill>
                  <a:srgbClr val="0C4DA2"/>
                </a:solidFill>
                <a:latin typeface="Bricolage Grotesque"/>
                <a:ea typeface="Bricolage Grotesque"/>
                <a:cs typeface="Bricolage Grotesque"/>
                <a:sym typeface="Bricolage Grotesque"/>
              </a:rPr>
              <a:t>N</a:t>
            </a:r>
            <a:r>
              <a:rPr b="0" i="0" lang="en-US" sz="2867" u="none" cap="none" strike="noStrike">
                <a:solidFill>
                  <a:srgbClr val="2A2828"/>
                </a:solidFill>
                <a:latin typeface="Bricolage Grotesque"/>
                <a:ea typeface="Bricolage Grotesque"/>
                <a:cs typeface="Bricolage Grotesque"/>
                <a:sym typeface="Bricolage Grotesque"/>
              </a:rPr>
              <a:t>erable groups of adol</a:t>
            </a:r>
            <a:r>
              <a:rPr b="0" i="0" lang="en-US" sz="2867" u="none" cap="none" strike="noStrike">
                <a:solidFill>
                  <a:srgbClr val="0C4DA2"/>
                </a:solidFill>
                <a:latin typeface="Bricolage Grotesque"/>
                <a:ea typeface="Bricolage Grotesque"/>
                <a:cs typeface="Bricolage Grotesque"/>
                <a:sym typeface="Bricolage Grotesque"/>
              </a:rPr>
              <a:t>E</a:t>
            </a:r>
            <a:r>
              <a:rPr b="0" i="0" lang="en-US" sz="2867" u="none" cap="none" strike="noStrike">
                <a:solidFill>
                  <a:srgbClr val="2A2828"/>
                </a:solidFill>
                <a:latin typeface="Bricolage Grotesque"/>
                <a:ea typeface="Bricolage Grotesque"/>
                <a:cs typeface="Bricolage Grotesque"/>
                <a:sym typeface="Bricolage Grotesque"/>
              </a:rPr>
              <a:t>scents</a:t>
            </a:r>
            <a:endParaRPr b="0" i="0" sz="1400" u="none" cap="none" strike="noStrike">
              <a:solidFill>
                <a:srgbClr val="000000"/>
              </a:solidFill>
              <a:latin typeface="Arial"/>
              <a:ea typeface="Arial"/>
              <a:cs typeface="Arial"/>
              <a:sym typeface="Arial"/>
            </a:endParaRPr>
          </a:p>
        </p:txBody>
      </p:sp>
      <p:sp>
        <p:nvSpPr>
          <p:cNvPr id="115" name="Google Shape;115;p1"/>
          <p:cNvSpPr txBox="1"/>
          <p:nvPr/>
        </p:nvSpPr>
        <p:spPr>
          <a:xfrm>
            <a:off x="1084826" y="3177950"/>
            <a:ext cx="93243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C4DA2"/>
                </a:solidFill>
                <a:latin typeface="Bricolage Grotesque"/>
                <a:ea typeface="Bricolage Grotesque"/>
                <a:cs typeface="Bricolage Grotesque"/>
                <a:sym typeface="Bricolage Grotesque"/>
              </a:rPr>
              <a:t>DRONE </a:t>
            </a:r>
            <a:r>
              <a:rPr b="1" i="0" lang="en-US" sz="8636" u="none" cap="none" strike="noStrike">
                <a:solidFill>
                  <a:srgbClr val="012B1B"/>
                </a:solidFill>
                <a:latin typeface="Bricolage Grotesque"/>
                <a:ea typeface="Bricolage Grotesque"/>
                <a:cs typeface="Bricolage Grotesque"/>
                <a:sym typeface="Bricolage Grotesque"/>
              </a:rPr>
              <a:t>PROJECT</a:t>
            </a:r>
            <a:endParaRPr b="0" i="0" sz="1400" u="none" cap="none" strike="noStrike">
              <a:solidFill>
                <a:srgbClr val="000000"/>
              </a:solidFill>
              <a:latin typeface="Arial"/>
              <a:ea typeface="Arial"/>
              <a:cs typeface="Arial"/>
              <a:sym typeface="Arial"/>
            </a:endParaRPr>
          </a:p>
        </p:txBody>
      </p:sp>
      <p:sp>
        <p:nvSpPr>
          <p:cNvPr id="116" name="Google Shape;116;p1"/>
          <p:cNvSpPr txBox="1"/>
          <p:nvPr/>
        </p:nvSpPr>
        <p:spPr>
          <a:xfrm>
            <a:off x="1345549" y="642905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117" name="Google Shape;117;p1"/>
          <p:cNvSpPr txBox="1"/>
          <p:nvPr/>
        </p:nvSpPr>
        <p:spPr>
          <a:xfrm>
            <a:off x="1084814" y="8699650"/>
            <a:ext cx="3455295" cy="55865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118" name="Google Shape;118;p1"/>
          <p:cNvSpPr txBox="1"/>
          <p:nvPr/>
        </p:nvSpPr>
        <p:spPr>
          <a:xfrm>
            <a:off x="3872261" y="8796822"/>
            <a:ext cx="2454716" cy="505331"/>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UNIC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1"/>
          <p:cNvSpPr txBox="1"/>
          <p:nvPr>
            <p:ph idx="4294967295" type="title"/>
          </p:nvPr>
        </p:nvSpPr>
        <p:spPr>
          <a:xfrm>
            <a:off x="0" y="214313"/>
            <a:ext cx="13512800" cy="12033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889"/>
              <a:buNone/>
            </a:pPr>
            <a:r>
              <a:rPr b="1" lang="en-US">
                <a:latin typeface="Bricolage Grotesque"/>
                <a:ea typeface="Bricolage Grotesque"/>
                <a:cs typeface="Bricolage Grotesque"/>
                <a:sym typeface="Bricolage Grotesque"/>
              </a:rPr>
              <a:t>Key Terms Misinformation vs. Disinformation </a:t>
            </a:r>
            <a:endParaRPr>
              <a:latin typeface="Bricolage Grotesque"/>
              <a:ea typeface="Bricolage Grotesque"/>
              <a:cs typeface="Bricolage Grotesque"/>
              <a:sym typeface="Bricolage Grotesque"/>
            </a:endParaRPr>
          </a:p>
        </p:txBody>
      </p:sp>
      <p:sp>
        <p:nvSpPr>
          <p:cNvPr id="277" name="Google Shape;277;p31"/>
          <p:cNvSpPr/>
          <p:nvPr/>
        </p:nvSpPr>
        <p:spPr>
          <a:xfrm>
            <a:off x="7160159" y="1803404"/>
            <a:ext cx="4870688" cy="4171320"/>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78" name="Google Shape;278;p31"/>
          <p:cNvSpPr/>
          <p:nvPr/>
        </p:nvSpPr>
        <p:spPr>
          <a:xfrm>
            <a:off x="7512708" y="1844849"/>
            <a:ext cx="4165590"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Misinformation</a:t>
            </a:r>
            <a:endParaRPr b="0" i="0" sz="3200" u="none" cap="none" strike="noStrike">
              <a:solidFill>
                <a:srgbClr val="000000"/>
              </a:solidFill>
              <a:latin typeface="Calibri"/>
              <a:ea typeface="Calibri"/>
              <a:cs typeface="Calibri"/>
              <a:sym typeface="Calibri"/>
            </a:endParaRPr>
          </a:p>
        </p:txBody>
      </p:sp>
      <p:sp>
        <p:nvSpPr>
          <p:cNvPr id="279" name="Google Shape;279;p31"/>
          <p:cNvSpPr/>
          <p:nvPr/>
        </p:nvSpPr>
        <p:spPr>
          <a:xfrm>
            <a:off x="7512708" y="2822547"/>
            <a:ext cx="4165590"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False information spread without harmful intent. Often shared by well-meaning people who believe it's true.</a:t>
            </a:r>
            <a:endParaRPr b="0" i="0" sz="3200" u="none" cap="none" strike="noStrike">
              <a:solidFill>
                <a:srgbClr val="000000"/>
              </a:solidFill>
              <a:latin typeface="Calibri"/>
              <a:ea typeface="Calibri"/>
              <a:cs typeface="Calibri"/>
              <a:sym typeface="Calibri"/>
            </a:endParaRPr>
          </a:p>
        </p:txBody>
      </p:sp>
      <p:sp>
        <p:nvSpPr>
          <p:cNvPr id="280" name="Google Shape;280;p31"/>
          <p:cNvSpPr/>
          <p:nvPr/>
        </p:nvSpPr>
        <p:spPr>
          <a:xfrm>
            <a:off x="12894245" y="1803404"/>
            <a:ext cx="4870688" cy="4171320"/>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81" name="Google Shape;281;p31"/>
          <p:cNvSpPr/>
          <p:nvPr/>
        </p:nvSpPr>
        <p:spPr>
          <a:xfrm>
            <a:off x="13246794" y="1879181"/>
            <a:ext cx="4165590"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Disinformation</a:t>
            </a:r>
            <a:endParaRPr b="0" i="0" sz="3200" u="none" cap="none" strike="noStrike">
              <a:solidFill>
                <a:srgbClr val="000000"/>
              </a:solidFill>
              <a:latin typeface="Calibri"/>
              <a:ea typeface="Calibri"/>
              <a:cs typeface="Calibri"/>
              <a:sym typeface="Calibri"/>
            </a:endParaRPr>
          </a:p>
        </p:txBody>
      </p:sp>
      <p:sp>
        <p:nvSpPr>
          <p:cNvPr id="282" name="Google Shape;282;p31"/>
          <p:cNvSpPr/>
          <p:nvPr/>
        </p:nvSpPr>
        <p:spPr>
          <a:xfrm>
            <a:off x="13123427" y="2797799"/>
            <a:ext cx="4165590"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False information spread deliberately to deceive. Created with the purpose of causing harm or advancing an agenda.</a:t>
            </a:r>
            <a:endParaRPr b="0" i="0" sz="3200" u="none" cap="none" strike="noStrike">
              <a:solidFill>
                <a:srgbClr val="000000"/>
              </a:solidFill>
              <a:latin typeface="Calibri"/>
              <a:ea typeface="Calibri"/>
              <a:cs typeface="Calibri"/>
              <a:sym typeface="Calibri"/>
            </a:endParaRPr>
          </a:p>
        </p:txBody>
      </p:sp>
      <p:sp>
        <p:nvSpPr>
          <p:cNvPr id="283" name="Google Shape;283;p31"/>
          <p:cNvSpPr/>
          <p:nvPr/>
        </p:nvSpPr>
        <p:spPr>
          <a:xfrm>
            <a:off x="7160158" y="6165372"/>
            <a:ext cx="10840133" cy="2780507"/>
          </a:xfrm>
          <a:prstGeom prst="roundRect">
            <a:avLst>
              <a:gd fmla="val 565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84" name="Google Shape;284;p31"/>
          <p:cNvSpPr/>
          <p:nvPr/>
        </p:nvSpPr>
        <p:spPr>
          <a:xfrm>
            <a:off x="7512708" y="6245618"/>
            <a:ext cx="426370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Malinformation</a:t>
            </a:r>
            <a:endParaRPr b="0" i="0" sz="3200" u="none" cap="none" strike="noStrike">
              <a:solidFill>
                <a:srgbClr val="000000"/>
              </a:solidFill>
              <a:latin typeface="Calibri"/>
              <a:ea typeface="Calibri"/>
              <a:cs typeface="Calibri"/>
              <a:sym typeface="Calibri"/>
            </a:endParaRPr>
          </a:p>
        </p:txBody>
      </p:sp>
      <p:sp>
        <p:nvSpPr>
          <p:cNvPr id="285" name="Google Shape;285;p31"/>
          <p:cNvSpPr/>
          <p:nvPr/>
        </p:nvSpPr>
        <p:spPr>
          <a:xfrm>
            <a:off x="7578126" y="6858716"/>
            <a:ext cx="9972019" cy="151447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Information that is based on truth (though it may be exaggerated or presented out of context) but is shared with the intent to attack an idea, individual, organization, group, country or other entity. </a:t>
            </a:r>
            <a:endParaRPr b="0" i="0" sz="3200" u="none" cap="none" strike="noStrike">
              <a:solidFill>
                <a:srgbClr val="000000"/>
              </a:solidFill>
              <a:latin typeface="Calibri"/>
              <a:ea typeface="Calibri"/>
              <a:cs typeface="Calibri"/>
              <a:sym typeface="Calibri"/>
            </a:endParaRPr>
          </a:p>
        </p:txBody>
      </p:sp>
      <p:pic>
        <p:nvPicPr>
          <p:cNvPr descr="preencoded.png" id="286" name="Google Shape;286;p31"/>
          <p:cNvPicPr preferRelativeResize="0"/>
          <p:nvPr/>
        </p:nvPicPr>
        <p:blipFill rotWithShape="1">
          <a:blip r:embed="rId3">
            <a:alphaModFix/>
          </a:blip>
          <a:srcRect b="0" l="0" r="0" t="0"/>
          <a:stretch/>
        </p:blipFill>
        <p:spPr>
          <a:xfrm>
            <a:off x="37270" y="1662450"/>
            <a:ext cx="5576130" cy="8624549"/>
          </a:xfrm>
          <a:prstGeom prst="rect">
            <a:avLst/>
          </a:prstGeom>
          <a:noFill/>
          <a:ln>
            <a:noFill/>
          </a:ln>
        </p:spPr>
      </p:pic>
      <p:sp>
        <p:nvSpPr>
          <p:cNvPr id="287" name="Google Shape;287;p31"/>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2"/>
          <p:cNvSpPr txBox="1"/>
          <p:nvPr>
            <p:ph idx="4294967295" type="title"/>
          </p:nvPr>
        </p:nvSpPr>
        <p:spPr>
          <a:xfrm>
            <a:off x="0" y="211138"/>
            <a:ext cx="12098860" cy="12065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522"/>
              <a:buNone/>
            </a:pPr>
            <a:r>
              <a:rPr b="1" lang="en-US" sz="3700">
                <a:latin typeface="Bricolage Grotesque"/>
                <a:ea typeface="Bricolage Grotesque"/>
                <a:cs typeface="Bricolage Grotesque"/>
                <a:sym typeface="Bricolage Grotesque"/>
              </a:rPr>
              <a:t>Types of Misinformation, Malinformation Disinformation</a:t>
            </a:r>
            <a:endParaRPr sz="3700">
              <a:latin typeface="Bricolage Grotesque"/>
              <a:ea typeface="Bricolage Grotesque"/>
              <a:cs typeface="Bricolage Grotesque"/>
              <a:sym typeface="Bricolage Grotesque"/>
            </a:endParaRPr>
          </a:p>
        </p:txBody>
      </p:sp>
      <p:sp>
        <p:nvSpPr>
          <p:cNvPr id="293" name="Google Shape;293;p32"/>
          <p:cNvSpPr/>
          <p:nvPr/>
        </p:nvSpPr>
        <p:spPr>
          <a:xfrm>
            <a:off x="215012" y="2208553"/>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94" name="Google Shape;294;p32"/>
          <p:cNvSpPr/>
          <p:nvPr/>
        </p:nvSpPr>
        <p:spPr>
          <a:xfrm>
            <a:off x="1356315" y="2152118"/>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Fabricated Content</a:t>
            </a:r>
            <a:endParaRPr b="1" i="0" sz="3200" u="none" cap="none" strike="noStrike">
              <a:solidFill>
                <a:srgbClr val="000000"/>
              </a:solidFill>
              <a:latin typeface="Calibri"/>
              <a:ea typeface="Calibri"/>
              <a:cs typeface="Calibri"/>
              <a:sym typeface="Calibri"/>
            </a:endParaRPr>
          </a:p>
        </p:txBody>
      </p:sp>
      <p:sp>
        <p:nvSpPr>
          <p:cNvPr id="295" name="Google Shape;295;p32"/>
          <p:cNvSpPr/>
          <p:nvPr/>
        </p:nvSpPr>
        <p:spPr>
          <a:xfrm>
            <a:off x="972990" y="2991476"/>
            <a:ext cx="4006500" cy="1637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Completely false content with no basis in reality. It is often created to deceive or manipulate.</a:t>
            </a:r>
            <a:endParaRPr b="0" i="0" sz="3200" u="none" cap="none" strike="noStrike">
              <a:solidFill>
                <a:srgbClr val="000000"/>
              </a:solidFill>
              <a:latin typeface="Calibri"/>
              <a:ea typeface="Calibri"/>
              <a:cs typeface="Calibri"/>
              <a:sym typeface="Calibri"/>
            </a:endParaRPr>
          </a:p>
        </p:txBody>
      </p:sp>
      <p:sp>
        <p:nvSpPr>
          <p:cNvPr id="296" name="Google Shape;296;p32"/>
          <p:cNvSpPr/>
          <p:nvPr/>
        </p:nvSpPr>
        <p:spPr>
          <a:xfrm>
            <a:off x="6890247"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97" name="Google Shape;297;p32"/>
          <p:cNvSpPr/>
          <p:nvPr/>
        </p:nvSpPr>
        <p:spPr>
          <a:xfrm>
            <a:off x="7835260" y="2152093"/>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Manipulated Content</a:t>
            </a:r>
            <a:endParaRPr b="1" i="0" sz="3200" u="none" cap="none" strike="noStrike">
              <a:solidFill>
                <a:srgbClr val="000000"/>
              </a:solidFill>
              <a:latin typeface="Calibri"/>
              <a:ea typeface="Calibri"/>
              <a:cs typeface="Calibri"/>
              <a:sym typeface="Calibri"/>
            </a:endParaRPr>
          </a:p>
        </p:txBody>
      </p:sp>
      <p:sp>
        <p:nvSpPr>
          <p:cNvPr id="298" name="Google Shape;298;p32"/>
          <p:cNvSpPr/>
          <p:nvPr/>
        </p:nvSpPr>
        <p:spPr>
          <a:xfrm>
            <a:off x="7835260" y="3035325"/>
            <a:ext cx="4390200" cy="2728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Genuine information or imagery that has been distorted to create a false impression, e.g., a sensational headline or populist "click bait."</a:t>
            </a:r>
            <a:endParaRPr b="0" i="0" sz="3200" u="none" cap="none" strike="noStrike">
              <a:solidFill>
                <a:srgbClr val="000000"/>
              </a:solidFill>
              <a:latin typeface="Calibri"/>
              <a:ea typeface="Calibri"/>
              <a:cs typeface="Calibri"/>
              <a:sym typeface="Calibri"/>
            </a:endParaRPr>
          </a:p>
        </p:txBody>
      </p:sp>
      <p:sp>
        <p:nvSpPr>
          <p:cNvPr id="299" name="Google Shape;299;p32"/>
          <p:cNvSpPr/>
          <p:nvPr/>
        </p:nvSpPr>
        <p:spPr>
          <a:xfrm>
            <a:off x="14314186" y="2152068"/>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Imposter Content</a:t>
            </a:r>
            <a:endParaRPr b="1" i="0" sz="3200" u="none" cap="none" strike="noStrike">
              <a:solidFill>
                <a:srgbClr val="000000"/>
              </a:solidFill>
              <a:latin typeface="Calibri"/>
              <a:ea typeface="Calibri"/>
              <a:cs typeface="Calibri"/>
              <a:sym typeface="Calibri"/>
            </a:endParaRPr>
          </a:p>
        </p:txBody>
      </p:sp>
      <p:sp>
        <p:nvSpPr>
          <p:cNvPr id="300" name="Google Shape;300;p32"/>
          <p:cNvSpPr/>
          <p:nvPr/>
        </p:nvSpPr>
        <p:spPr>
          <a:xfrm>
            <a:off x="14314171" y="2980185"/>
            <a:ext cx="2955300" cy="3138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Impersonation of genuine sources, e.g., using the branding of an established agency to spread false information.</a:t>
            </a:r>
            <a:endParaRPr b="0" i="0" sz="3200" u="none" cap="none" strike="noStrike">
              <a:solidFill>
                <a:srgbClr val="000000"/>
              </a:solidFill>
              <a:latin typeface="Calibri"/>
              <a:ea typeface="Calibri"/>
              <a:cs typeface="Calibri"/>
              <a:sym typeface="Calibri"/>
            </a:endParaRPr>
          </a:p>
        </p:txBody>
      </p:sp>
      <p:sp>
        <p:nvSpPr>
          <p:cNvPr id="301" name="Google Shape;301;p32"/>
          <p:cNvSpPr/>
          <p:nvPr/>
        </p:nvSpPr>
        <p:spPr>
          <a:xfrm>
            <a:off x="13420171"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302" name="Google Shape;302;p32"/>
          <p:cNvSpPr/>
          <p:nvPr/>
        </p:nvSpPr>
        <p:spPr>
          <a:xfrm>
            <a:off x="0" y="4935248"/>
            <a:ext cx="2896829" cy="4990922"/>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3" name="Google Shape;303;p32"/>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4" name="Google Shape;304;p32"/>
          <p:cNvSpPr/>
          <p:nvPr/>
        </p:nvSpPr>
        <p:spPr>
          <a:xfrm>
            <a:off x="4515590" y="6309011"/>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Satire and Parody</a:t>
            </a:r>
            <a:endParaRPr b="1" i="0" sz="3200" u="none" cap="none" strike="noStrike">
              <a:solidFill>
                <a:srgbClr val="000000"/>
              </a:solidFill>
              <a:latin typeface="Calibri"/>
              <a:ea typeface="Calibri"/>
              <a:cs typeface="Calibri"/>
              <a:sym typeface="Calibri"/>
            </a:endParaRPr>
          </a:p>
        </p:txBody>
      </p:sp>
      <p:sp>
        <p:nvSpPr>
          <p:cNvPr id="305" name="Google Shape;305;p32"/>
          <p:cNvSpPr/>
          <p:nvPr/>
        </p:nvSpPr>
        <p:spPr>
          <a:xfrm>
            <a:off x="2592549" y="7240495"/>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306" name="Google Shape;306;p32"/>
          <p:cNvSpPr txBox="1"/>
          <p:nvPr/>
        </p:nvSpPr>
        <p:spPr>
          <a:xfrm>
            <a:off x="4515590" y="7240495"/>
            <a:ext cx="8373617" cy="2154406"/>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0" i="0" lang="en-US" sz="3200" u="none" cap="none" strike="noStrike">
                <a:solidFill>
                  <a:srgbClr val="000000"/>
                </a:solidFill>
                <a:latin typeface="Calibri"/>
                <a:ea typeface="Calibri"/>
                <a:cs typeface="Calibri"/>
                <a:sym typeface="Calibri"/>
              </a:rPr>
              <a:t>Humorous but false stories that are presented as true. They are often intended to be satirical but can be misleading to readers.</a:t>
            </a:r>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Calibri"/>
              <a:ea typeface="Calibri"/>
              <a:cs typeface="Calibri"/>
              <a:sym typeface="Calibri"/>
            </a:endParaRPr>
          </a:p>
        </p:txBody>
      </p:sp>
      <p:sp>
        <p:nvSpPr>
          <p:cNvPr id="307" name="Google Shape;307;p32"/>
          <p:cNvSpPr/>
          <p:nvPr/>
        </p:nvSpPr>
        <p:spPr>
          <a:xfrm>
            <a:off x="3520643" y="6436606"/>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33"/>
          <p:cNvSpPr txBox="1"/>
          <p:nvPr>
            <p:ph idx="4294967295" type="title"/>
          </p:nvPr>
        </p:nvSpPr>
        <p:spPr>
          <a:xfrm>
            <a:off x="0" y="214313"/>
            <a:ext cx="5303838" cy="12033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11111"/>
              <a:buNone/>
            </a:pPr>
            <a:r>
              <a:rPr b="1" lang="en-US">
                <a:latin typeface="Bricolage Grotesque"/>
                <a:ea typeface="Bricolage Grotesque"/>
                <a:cs typeface="Bricolage Grotesque"/>
                <a:sym typeface="Bricolage Grotesque"/>
              </a:rPr>
              <a:t>Real Case Examples</a:t>
            </a:r>
            <a:endParaRPr>
              <a:latin typeface="Bricolage Grotesque"/>
              <a:ea typeface="Bricolage Grotesque"/>
              <a:cs typeface="Bricolage Grotesque"/>
              <a:sym typeface="Bricolage Grotesque"/>
            </a:endParaRPr>
          </a:p>
        </p:txBody>
      </p:sp>
      <p:pic>
        <p:nvPicPr>
          <p:cNvPr descr="preencoded.png" id="313" name="Google Shape;313;p33"/>
          <p:cNvPicPr preferRelativeResize="0"/>
          <p:nvPr/>
        </p:nvPicPr>
        <p:blipFill rotWithShape="1">
          <a:blip r:embed="rId3">
            <a:alphaModFix/>
          </a:blip>
          <a:srcRect b="0" l="0" r="0" t="0"/>
          <a:stretch/>
        </p:blipFill>
        <p:spPr>
          <a:xfrm>
            <a:off x="83184" y="1861685"/>
            <a:ext cx="5769875" cy="3565953"/>
          </a:xfrm>
          <a:prstGeom prst="rect">
            <a:avLst/>
          </a:prstGeom>
          <a:noFill/>
          <a:ln>
            <a:noFill/>
          </a:ln>
        </p:spPr>
      </p:pic>
      <p:sp>
        <p:nvSpPr>
          <p:cNvPr id="314" name="Google Shape;314;p33"/>
          <p:cNvSpPr/>
          <p:nvPr/>
        </p:nvSpPr>
        <p:spPr>
          <a:xfrm>
            <a:off x="78143" y="5676568"/>
            <a:ext cx="430721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Health Disinformation</a:t>
            </a:r>
            <a:endParaRPr b="0" i="0" sz="3000" u="none" cap="none" strike="noStrike">
              <a:solidFill>
                <a:srgbClr val="311211"/>
              </a:solidFill>
              <a:latin typeface="Calibri"/>
              <a:ea typeface="Calibri"/>
              <a:cs typeface="Calibri"/>
              <a:sym typeface="Calibri"/>
            </a:endParaRPr>
          </a:p>
        </p:txBody>
      </p:sp>
      <p:sp>
        <p:nvSpPr>
          <p:cNvPr id="315" name="Google Shape;315;p33"/>
          <p:cNvSpPr/>
          <p:nvPr/>
        </p:nvSpPr>
        <p:spPr>
          <a:xfrm>
            <a:off x="83159" y="7023338"/>
            <a:ext cx="5769900" cy="218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During COVID-19, false cures spread rapidly. They led to dangerous self-medication. Medical authorities struggled to counter myths.</a:t>
            </a:r>
            <a:endParaRPr b="0" i="0" sz="3000" u="none" cap="none" strike="noStrike">
              <a:solidFill>
                <a:srgbClr val="311211"/>
              </a:solidFill>
              <a:latin typeface="Calibri"/>
              <a:ea typeface="Calibri"/>
              <a:cs typeface="Calibri"/>
              <a:sym typeface="Calibri"/>
            </a:endParaRPr>
          </a:p>
        </p:txBody>
      </p:sp>
      <p:pic>
        <p:nvPicPr>
          <p:cNvPr descr="preencoded.png" id="316" name="Google Shape;316;p33"/>
          <p:cNvPicPr preferRelativeResize="0"/>
          <p:nvPr/>
        </p:nvPicPr>
        <p:blipFill rotWithShape="1">
          <a:blip r:embed="rId4">
            <a:alphaModFix/>
          </a:blip>
          <a:srcRect b="0" l="0" r="0" t="0"/>
          <a:stretch/>
        </p:blipFill>
        <p:spPr>
          <a:xfrm>
            <a:off x="6235995" y="1861686"/>
            <a:ext cx="5769875" cy="3565953"/>
          </a:xfrm>
          <a:prstGeom prst="rect">
            <a:avLst/>
          </a:prstGeom>
          <a:noFill/>
          <a:ln>
            <a:noFill/>
          </a:ln>
        </p:spPr>
      </p:pic>
      <p:sp>
        <p:nvSpPr>
          <p:cNvPr id="317" name="Google Shape;317;p33"/>
          <p:cNvSpPr/>
          <p:nvPr/>
        </p:nvSpPr>
        <p:spPr>
          <a:xfrm>
            <a:off x="6235995" y="5939149"/>
            <a:ext cx="426370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Election Falsehoods</a:t>
            </a:r>
            <a:endParaRPr b="0" i="0" sz="3000" u="none" cap="none" strike="noStrike">
              <a:solidFill>
                <a:srgbClr val="311211"/>
              </a:solidFill>
              <a:latin typeface="Calibri"/>
              <a:ea typeface="Calibri"/>
              <a:cs typeface="Calibri"/>
              <a:sym typeface="Calibri"/>
            </a:endParaRPr>
          </a:p>
        </p:txBody>
      </p:sp>
      <p:sp>
        <p:nvSpPr>
          <p:cNvPr id="318" name="Google Shape;318;p33"/>
          <p:cNvSpPr/>
          <p:nvPr/>
        </p:nvSpPr>
        <p:spPr>
          <a:xfrm>
            <a:off x="6235995" y="6676656"/>
            <a:ext cx="5769875" cy="218297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False claims about voting systems spread widely. They undermined electoral confidence. Fact-checkers worked overtime to verify claims.</a:t>
            </a:r>
            <a:endParaRPr b="0" i="0" sz="3000" u="none" cap="none" strike="noStrike">
              <a:solidFill>
                <a:srgbClr val="311211"/>
              </a:solidFill>
              <a:latin typeface="Calibri"/>
              <a:ea typeface="Calibri"/>
              <a:cs typeface="Calibri"/>
              <a:sym typeface="Calibri"/>
            </a:endParaRPr>
          </a:p>
        </p:txBody>
      </p:sp>
      <p:pic>
        <p:nvPicPr>
          <p:cNvPr descr="preencoded.png" id="319" name="Google Shape;319;p33"/>
          <p:cNvPicPr preferRelativeResize="0"/>
          <p:nvPr/>
        </p:nvPicPr>
        <p:blipFill rotWithShape="1">
          <a:blip r:embed="rId5">
            <a:alphaModFix/>
          </a:blip>
          <a:srcRect b="0" l="0" r="0" t="0"/>
          <a:stretch/>
        </p:blipFill>
        <p:spPr>
          <a:xfrm>
            <a:off x="12517415" y="1861685"/>
            <a:ext cx="5770054" cy="3566132"/>
          </a:xfrm>
          <a:prstGeom prst="rect">
            <a:avLst/>
          </a:prstGeom>
          <a:noFill/>
          <a:ln>
            <a:noFill/>
          </a:ln>
        </p:spPr>
      </p:pic>
      <p:sp>
        <p:nvSpPr>
          <p:cNvPr id="320" name="Google Shape;320;p33"/>
          <p:cNvSpPr/>
          <p:nvPr/>
        </p:nvSpPr>
        <p:spPr>
          <a:xfrm>
            <a:off x="12517416" y="5939328"/>
            <a:ext cx="426370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Climate Distortions</a:t>
            </a:r>
            <a:endParaRPr b="0" i="0" sz="3000" u="none" cap="none" strike="noStrike">
              <a:solidFill>
                <a:srgbClr val="311211"/>
              </a:solidFill>
              <a:latin typeface="Calibri"/>
              <a:ea typeface="Calibri"/>
              <a:cs typeface="Calibri"/>
              <a:sym typeface="Calibri"/>
            </a:endParaRPr>
          </a:p>
        </p:txBody>
      </p:sp>
      <p:sp>
        <p:nvSpPr>
          <p:cNvPr id="321" name="Google Shape;321;p33"/>
          <p:cNvSpPr/>
          <p:nvPr/>
        </p:nvSpPr>
        <p:spPr>
          <a:xfrm>
            <a:off x="12517415" y="6676835"/>
            <a:ext cx="5770054" cy="218297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Misleading graphs distorted climate data. They created confusion about scientific consensus. Prevention required scientific literacy.</a:t>
            </a:r>
            <a:endParaRPr b="0" i="0" sz="3000" u="none" cap="none" strike="noStrike">
              <a:solidFill>
                <a:srgbClr val="311211"/>
              </a:solidFill>
              <a:latin typeface="Calibri"/>
              <a:ea typeface="Calibri"/>
              <a:cs typeface="Calibri"/>
              <a:sym typeface="Calibri"/>
            </a:endParaRPr>
          </a:p>
        </p:txBody>
      </p:sp>
      <p:sp>
        <p:nvSpPr>
          <p:cNvPr id="322" name="Google Shape;322;p33"/>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descr="preencoded.png" id="328" name="Google Shape;328;p34"/>
          <p:cNvPicPr preferRelativeResize="0"/>
          <p:nvPr/>
        </p:nvPicPr>
        <p:blipFill rotWithShape="1">
          <a:blip r:embed="rId3">
            <a:alphaModFix/>
          </a:blip>
          <a:srcRect b="0" l="0" r="0" t="0"/>
          <a:stretch/>
        </p:blipFill>
        <p:spPr>
          <a:xfrm>
            <a:off x="11430000" y="0"/>
            <a:ext cx="6858000" cy="10287000"/>
          </a:xfrm>
          <a:prstGeom prst="rect">
            <a:avLst/>
          </a:prstGeom>
          <a:noFill/>
          <a:ln>
            <a:noFill/>
          </a:ln>
        </p:spPr>
      </p:pic>
      <p:sp>
        <p:nvSpPr>
          <p:cNvPr id="329" name="Google Shape;329;p34"/>
          <p:cNvSpPr/>
          <p:nvPr/>
        </p:nvSpPr>
        <p:spPr>
          <a:xfrm>
            <a:off x="992238" y="2467869"/>
            <a:ext cx="9445526" cy="2444790"/>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None/>
            </a:pPr>
            <a:r>
              <a:rPr b="1" i="0" lang="en-US" sz="5563" u="none" cap="none" strike="noStrike">
                <a:solidFill>
                  <a:schemeClr val="dk2"/>
                </a:solidFill>
                <a:latin typeface="Calibri"/>
                <a:ea typeface="Calibri"/>
                <a:cs typeface="Calibri"/>
                <a:sym typeface="Calibri"/>
              </a:rPr>
              <a:t>Beyond Fake News: Understanding the Digital Environment</a:t>
            </a:r>
            <a:endParaRPr b="0" i="0" sz="5563" u="none" cap="none" strike="noStrike">
              <a:solidFill>
                <a:schemeClr val="dk2"/>
              </a:solidFill>
              <a:latin typeface="Calibri"/>
              <a:ea typeface="Calibri"/>
              <a:cs typeface="Calibri"/>
              <a:sym typeface="Calibri"/>
            </a:endParaRPr>
          </a:p>
        </p:txBody>
      </p:sp>
      <p:sp>
        <p:nvSpPr>
          <p:cNvPr id="330" name="Google Shape;330;p34"/>
          <p:cNvSpPr/>
          <p:nvPr/>
        </p:nvSpPr>
        <p:spPr>
          <a:xfrm>
            <a:off x="992238" y="5550992"/>
            <a:ext cx="9445526" cy="2268141"/>
          </a:xfrm>
          <a:prstGeom prst="rect">
            <a:avLst/>
          </a:prstGeom>
          <a:noFill/>
          <a:ln>
            <a:noFill/>
          </a:ln>
        </p:spPr>
        <p:txBody>
          <a:bodyPr anchorCtr="0" anchor="t" bIns="0" lIns="0" spcFirstLastPara="1" rIns="0" wrap="square" tIns="0">
            <a:noAutofit/>
          </a:bodyPr>
          <a:lstStyle/>
          <a:p>
            <a:pPr indent="0" lvl="0" marL="0" marR="0" rtl="0" algn="l">
              <a:lnSpc>
                <a:spcPct val="127250"/>
              </a:lnSpc>
              <a:spcBef>
                <a:spcPts val="0"/>
              </a:spcBef>
              <a:spcAft>
                <a:spcPts val="0"/>
              </a:spcAft>
              <a:buNone/>
            </a:pPr>
            <a:r>
              <a:rPr b="0" i="0" lang="en-US" sz="2800" u="none" cap="none" strike="noStrike">
                <a:solidFill>
                  <a:srgbClr val="575656"/>
                </a:solidFill>
                <a:latin typeface="Calibri"/>
                <a:ea typeface="Calibri"/>
                <a:cs typeface="Calibri"/>
                <a:sym typeface="Calibri"/>
              </a:rPr>
              <a:t>Information literacy extends far beyond simply spotting false headlines. It's fundamentally about understanding the complex digital ecosystem where information travels, evolves, and impacts young people's lives. To equip teens with genuine resilience, we must address the full spectrum of digital challenges they face daily.</a:t>
            </a:r>
            <a:endParaRPr b="0" i="0" sz="2800" u="none" cap="none" strike="noStrik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5"/>
          <p:cNvSpPr/>
          <p:nvPr/>
        </p:nvSpPr>
        <p:spPr>
          <a:xfrm>
            <a:off x="990451" y="779264"/>
            <a:ext cx="16307098" cy="1768674"/>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None/>
            </a:pPr>
            <a:r>
              <a:rPr b="1" i="0" lang="en-US" sz="5563" u="none" cap="none" strike="noStrike">
                <a:solidFill>
                  <a:schemeClr val="dk2"/>
                </a:solidFill>
                <a:latin typeface="Calibri"/>
                <a:ea typeface="Calibri"/>
                <a:cs typeface="Calibri"/>
                <a:sym typeface="Calibri"/>
              </a:rPr>
              <a:t>The Hidden Dangers: When Digital Tools Become Weapons</a:t>
            </a:r>
            <a:endParaRPr b="0" i="0" sz="5563" u="none" cap="none" strike="noStrike">
              <a:solidFill>
                <a:schemeClr val="dk2"/>
              </a:solidFill>
              <a:latin typeface="Calibri"/>
              <a:ea typeface="Calibri"/>
              <a:cs typeface="Calibri"/>
              <a:sym typeface="Calibri"/>
            </a:endParaRPr>
          </a:p>
        </p:txBody>
      </p:sp>
      <p:sp>
        <p:nvSpPr>
          <p:cNvPr id="337" name="Google Shape;337;p35"/>
          <p:cNvSpPr/>
          <p:nvPr/>
        </p:nvSpPr>
        <p:spPr>
          <a:xfrm>
            <a:off x="990451" y="3113931"/>
            <a:ext cx="5247085" cy="6393805"/>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338" name="Google Shape;338;p35"/>
          <p:cNvSpPr/>
          <p:nvPr/>
        </p:nvSpPr>
        <p:spPr>
          <a:xfrm>
            <a:off x="1282900" y="3406378"/>
            <a:ext cx="848916" cy="848916"/>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pic>
        <p:nvPicPr>
          <p:cNvPr descr="preencoded.png" id="339" name="Google Shape;339;p35"/>
          <p:cNvPicPr preferRelativeResize="0"/>
          <p:nvPr/>
        </p:nvPicPr>
        <p:blipFill rotWithShape="1">
          <a:blip r:embed="rId3">
            <a:alphaModFix/>
          </a:blip>
          <a:srcRect b="0" l="0" r="0" t="0"/>
          <a:stretch/>
        </p:blipFill>
        <p:spPr>
          <a:xfrm>
            <a:off x="1516262" y="3639741"/>
            <a:ext cx="382041" cy="382041"/>
          </a:xfrm>
          <a:prstGeom prst="rect">
            <a:avLst/>
          </a:prstGeom>
          <a:noFill/>
          <a:ln>
            <a:noFill/>
          </a:ln>
        </p:spPr>
      </p:pic>
      <p:sp>
        <p:nvSpPr>
          <p:cNvPr id="340" name="Google Shape;340;p35"/>
          <p:cNvSpPr/>
          <p:nvPr/>
        </p:nvSpPr>
        <p:spPr>
          <a:xfrm>
            <a:off x="1282899" y="4538217"/>
            <a:ext cx="4662190" cy="884336"/>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None/>
            </a:pPr>
            <a:r>
              <a:rPr b="1" i="0" lang="en-US" sz="2750" u="none" cap="none" strike="noStrike">
                <a:solidFill>
                  <a:srgbClr val="575656"/>
                </a:solidFill>
                <a:latin typeface="Calibri"/>
                <a:ea typeface="Calibri"/>
                <a:cs typeface="Calibri"/>
                <a:sym typeface="Calibri"/>
              </a:rPr>
              <a:t>Cyberbullying &amp; Harassment</a:t>
            </a:r>
            <a:endParaRPr b="0" i="0" sz="2750" u="none" cap="none" strike="noStrike">
              <a:solidFill>
                <a:srgbClr val="000000"/>
              </a:solidFill>
              <a:latin typeface="Calibri"/>
              <a:ea typeface="Calibri"/>
              <a:cs typeface="Calibri"/>
              <a:sym typeface="Calibri"/>
            </a:endParaRPr>
          </a:p>
        </p:txBody>
      </p:sp>
      <p:sp>
        <p:nvSpPr>
          <p:cNvPr id="341" name="Google Shape;341;p35"/>
          <p:cNvSpPr/>
          <p:nvPr/>
        </p:nvSpPr>
        <p:spPr>
          <a:xfrm>
            <a:off x="1282899" y="5592217"/>
            <a:ext cx="4662190" cy="3623071"/>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None/>
            </a:pPr>
            <a:r>
              <a:rPr b="0" i="0" lang="en-US" sz="2400" u="none" cap="none" strike="noStrike">
                <a:solidFill>
                  <a:srgbClr val="575656"/>
                </a:solidFill>
                <a:latin typeface="Calibri"/>
                <a:ea typeface="Calibri"/>
                <a:cs typeface="Calibri"/>
                <a:sym typeface="Calibri"/>
              </a:rPr>
              <a:t>Digital platforms enable harassment, threats, and humiliation amongst peers. Crucially, misinformation often serves as ammunition-false rumours deliberately spread to damage reputations and cause lasting psychological harm.</a:t>
            </a:r>
            <a:endParaRPr b="0" i="0" sz="2400" u="none" cap="none" strike="noStrike">
              <a:solidFill>
                <a:srgbClr val="000000"/>
              </a:solidFill>
              <a:latin typeface="Calibri"/>
              <a:ea typeface="Calibri"/>
              <a:cs typeface="Calibri"/>
              <a:sym typeface="Calibri"/>
            </a:endParaRPr>
          </a:p>
        </p:txBody>
      </p:sp>
      <p:sp>
        <p:nvSpPr>
          <p:cNvPr id="342" name="Google Shape;342;p35"/>
          <p:cNvSpPr/>
          <p:nvPr/>
        </p:nvSpPr>
        <p:spPr>
          <a:xfrm>
            <a:off x="6520458" y="3113931"/>
            <a:ext cx="5247085" cy="6393805"/>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343" name="Google Shape;343;p35"/>
          <p:cNvSpPr/>
          <p:nvPr/>
        </p:nvSpPr>
        <p:spPr>
          <a:xfrm>
            <a:off x="6812906" y="3406378"/>
            <a:ext cx="848916" cy="848916"/>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pic>
        <p:nvPicPr>
          <p:cNvPr descr="preencoded.png" id="344" name="Google Shape;344;p35"/>
          <p:cNvPicPr preferRelativeResize="0"/>
          <p:nvPr/>
        </p:nvPicPr>
        <p:blipFill rotWithShape="1">
          <a:blip r:embed="rId4">
            <a:alphaModFix/>
          </a:blip>
          <a:srcRect b="0" l="0" r="0" t="0"/>
          <a:stretch/>
        </p:blipFill>
        <p:spPr>
          <a:xfrm>
            <a:off x="7046268" y="3639741"/>
            <a:ext cx="382041" cy="382041"/>
          </a:xfrm>
          <a:prstGeom prst="rect">
            <a:avLst/>
          </a:prstGeom>
          <a:noFill/>
          <a:ln>
            <a:noFill/>
          </a:ln>
        </p:spPr>
      </p:pic>
      <p:sp>
        <p:nvSpPr>
          <p:cNvPr id="345" name="Google Shape;345;p35"/>
          <p:cNvSpPr/>
          <p:nvPr/>
        </p:nvSpPr>
        <p:spPr>
          <a:xfrm>
            <a:off x="6812905" y="4538217"/>
            <a:ext cx="4662190" cy="884336"/>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None/>
            </a:pPr>
            <a:r>
              <a:rPr b="1" i="0" lang="en-US" sz="2750" u="none" cap="none" strike="noStrike">
                <a:solidFill>
                  <a:srgbClr val="575656"/>
                </a:solidFill>
                <a:latin typeface="Calibri"/>
                <a:ea typeface="Calibri"/>
                <a:cs typeface="Calibri"/>
                <a:sym typeface="Calibri"/>
              </a:rPr>
              <a:t>Revenge Porn &amp; Image Sharing</a:t>
            </a:r>
            <a:endParaRPr b="0" i="0" sz="2750" u="none" cap="none" strike="noStrike">
              <a:solidFill>
                <a:srgbClr val="000000"/>
              </a:solidFill>
              <a:latin typeface="Calibri"/>
              <a:ea typeface="Calibri"/>
              <a:cs typeface="Calibri"/>
              <a:sym typeface="Calibri"/>
            </a:endParaRPr>
          </a:p>
        </p:txBody>
      </p:sp>
      <p:sp>
        <p:nvSpPr>
          <p:cNvPr id="346" name="Google Shape;346;p35"/>
          <p:cNvSpPr/>
          <p:nvPr/>
        </p:nvSpPr>
        <p:spPr>
          <a:xfrm>
            <a:off x="6812905" y="5592217"/>
            <a:ext cx="4662190" cy="3623071"/>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None/>
            </a:pPr>
            <a:r>
              <a:rPr b="0" i="0" lang="en-US" sz="2400" u="none" cap="none" strike="noStrike">
                <a:solidFill>
                  <a:srgbClr val="575656"/>
                </a:solidFill>
                <a:latin typeface="Calibri"/>
                <a:ea typeface="Calibri"/>
                <a:cs typeface="Calibri"/>
                <a:sym typeface="Calibri"/>
              </a:rPr>
              <a:t>The non-consensual sharing of intimate images represents a severe violation. Teaching young people about consent, digital permanence, and their rights online forms an essential component of modern literacy education.</a:t>
            </a:r>
            <a:endParaRPr b="0" i="0" sz="2400" u="none" cap="none" strike="noStrike">
              <a:solidFill>
                <a:srgbClr val="000000"/>
              </a:solidFill>
              <a:latin typeface="Calibri"/>
              <a:ea typeface="Calibri"/>
              <a:cs typeface="Calibri"/>
              <a:sym typeface="Calibri"/>
            </a:endParaRPr>
          </a:p>
        </p:txBody>
      </p:sp>
      <p:sp>
        <p:nvSpPr>
          <p:cNvPr id="347" name="Google Shape;347;p35"/>
          <p:cNvSpPr/>
          <p:nvPr/>
        </p:nvSpPr>
        <p:spPr>
          <a:xfrm>
            <a:off x="12050465" y="3113931"/>
            <a:ext cx="5247085" cy="6393805"/>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348" name="Google Shape;348;p35"/>
          <p:cNvSpPr/>
          <p:nvPr/>
        </p:nvSpPr>
        <p:spPr>
          <a:xfrm>
            <a:off x="12342912" y="3406378"/>
            <a:ext cx="848916" cy="848916"/>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pic>
        <p:nvPicPr>
          <p:cNvPr descr="preencoded.png" id="349" name="Google Shape;349;p35"/>
          <p:cNvPicPr preferRelativeResize="0"/>
          <p:nvPr/>
        </p:nvPicPr>
        <p:blipFill rotWithShape="1">
          <a:blip r:embed="rId5">
            <a:alphaModFix/>
          </a:blip>
          <a:srcRect b="0" l="0" r="0" t="0"/>
          <a:stretch/>
        </p:blipFill>
        <p:spPr>
          <a:xfrm>
            <a:off x="12576275" y="3639741"/>
            <a:ext cx="382041" cy="382041"/>
          </a:xfrm>
          <a:prstGeom prst="rect">
            <a:avLst/>
          </a:prstGeom>
          <a:noFill/>
          <a:ln>
            <a:noFill/>
          </a:ln>
        </p:spPr>
      </p:pic>
      <p:sp>
        <p:nvSpPr>
          <p:cNvPr id="350" name="Google Shape;350;p35"/>
          <p:cNvSpPr/>
          <p:nvPr/>
        </p:nvSpPr>
        <p:spPr>
          <a:xfrm>
            <a:off x="12342912" y="4538217"/>
            <a:ext cx="3930104" cy="442169"/>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None/>
            </a:pPr>
            <a:r>
              <a:rPr b="1" i="0" lang="en-US" sz="2750" u="none" cap="none" strike="noStrike">
                <a:solidFill>
                  <a:srgbClr val="575656"/>
                </a:solidFill>
                <a:latin typeface="Calibri"/>
                <a:ea typeface="Calibri"/>
                <a:cs typeface="Calibri"/>
                <a:sym typeface="Calibri"/>
              </a:rPr>
              <a:t>Dark Web Marketplace</a:t>
            </a:r>
            <a:endParaRPr b="0" i="0" sz="2750" u="none" cap="none" strike="noStrike">
              <a:solidFill>
                <a:srgbClr val="000000"/>
              </a:solidFill>
              <a:latin typeface="Calibri"/>
              <a:ea typeface="Calibri"/>
              <a:cs typeface="Calibri"/>
              <a:sym typeface="Calibri"/>
            </a:endParaRPr>
          </a:p>
        </p:txBody>
      </p:sp>
      <p:sp>
        <p:nvSpPr>
          <p:cNvPr id="351" name="Google Shape;351;p35"/>
          <p:cNvSpPr/>
          <p:nvPr/>
        </p:nvSpPr>
        <p:spPr>
          <a:xfrm>
            <a:off x="12342911" y="5499408"/>
            <a:ext cx="4662190" cy="3623071"/>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None/>
            </a:pPr>
            <a:r>
              <a:rPr b="0" i="0" lang="en-US" sz="2400" u="none" cap="none" strike="noStrike">
                <a:solidFill>
                  <a:srgbClr val="575656"/>
                </a:solidFill>
                <a:latin typeface="Calibri"/>
                <a:ea typeface="Calibri"/>
                <a:cs typeface="Calibri"/>
                <a:sym typeface="Calibri"/>
              </a:rPr>
              <a:t>Unindexed internet spaces host illegal marketplaces trading stolen data and orchestrating disinformation campaigns. These operations eventually infiltrate mainstream social media, affecting the information environment teens navigate daily.</a:t>
            </a:r>
            <a:endParaRPr b="0" i="0" sz="2400" u="none" cap="none" strike="noStrike">
              <a:solidFill>
                <a:srgbClr val="000000"/>
              </a:solidFill>
              <a:latin typeface="Calibri"/>
              <a:ea typeface="Calibri"/>
              <a:cs typeface="Calibri"/>
              <a:sym typeface="Calibri"/>
            </a:endParaRPr>
          </a:p>
        </p:txBody>
      </p:sp>
      <p:pic>
        <p:nvPicPr>
          <p:cNvPr id="352" name="Google Shape;352;p35"/>
          <p:cNvPicPr preferRelativeResize="0"/>
          <p:nvPr/>
        </p:nvPicPr>
        <p:blipFill rotWithShape="1">
          <a:blip r:embed="rId6">
            <a:alphaModFix/>
          </a:blip>
          <a:srcRect b="0" l="0" r="0" t="0"/>
          <a:stretch/>
        </p:blipFill>
        <p:spPr>
          <a:xfrm>
            <a:off x="15923834" y="9705864"/>
            <a:ext cx="2364166" cy="58113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36"/>
          <p:cNvSpPr/>
          <p:nvPr/>
        </p:nvSpPr>
        <p:spPr>
          <a:xfrm>
            <a:off x="902048" y="708720"/>
            <a:ext cx="13240196" cy="805458"/>
          </a:xfrm>
          <a:prstGeom prst="rect">
            <a:avLst/>
          </a:prstGeom>
          <a:noFill/>
          <a:ln>
            <a:noFill/>
          </a:ln>
        </p:spPr>
        <p:txBody>
          <a:bodyPr anchorCtr="0" anchor="t" bIns="0" lIns="0" spcFirstLastPara="1" rIns="0" wrap="square" tIns="0">
            <a:noAutofit/>
          </a:bodyPr>
          <a:lstStyle/>
          <a:p>
            <a:pPr indent="0" lvl="0" marL="0" marR="0" rtl="0" algn="l">
              <a:lnSpc>
                <a:spcPct val="124688"/>
              </a:lnSpc>
              <a:spcBef>
                <a:spcPts val="0"/>
              </a:spcBef>
              <a:spcAft>
                <a:spcPts val="0"/>
              </a:spcAft>
              <a:buNone/>
            </a:pPr>
            <a:r>
              <a:rPr b="1" i="0" lang="en-US" sz="5063" u="none" cap="none" strike="noStrike">
                <a:solidFill>
                  <a:schemeClr val="dk2"/>
                </a:solidFill>
                <a:latin typeface="Calibri"/>
                <a:ea typeface="Calibri"/>
                <a:cs typeface="Calibri"/>
                <a:sym typeface="Calibri"/>
              </a:rPr>
              <a:t>Building Comprehensive Digital Resilience</a:t>
            </a:r>
            <a:endParaRPr b="0" i="0" sz="5063" u="none" cap="none" strike="noStrike">
              <a:solidFill>
                <a:schemeClr val="dk2"/>
              </a:solidFill>
              <a:latin typeface="Calibri"/>
              <a:ea typeface="Calibri"/>
              <a:cs typeface="Calibri"/>
              <a:sym typeface="Calibri"/>
            </a:endParaRPr>
          </a:p>
        </p:txBody>
      </p:sp>
      <p:pic>
        <p:nvPicPr>
          <p:cNvPr descr="preencoded.png" id="359" name="Google Shape;359;p36"/>
          <p:cNvPicPr preferRelativeResize="0"/>
          <p:nvPr/>
        </p:nvPicPr>
        <p:blipFill rotWithShape="1">
          <a:blip r:embed="rId3">
            <a:alphaModFix/>
          </a:blip>
          <a:srcRect b="0" l="0" r="0" t="0"/>
          <a:stretch/>
        </p:blipFill>
        <p:spPr>
          <a:xfrm>
            <a:off x="902047" y="2190601"/>
            <a:ext cx="7927628" cy="7927628"/>
          </a:xfrm>
          <a:prstGeom prst="rect">
            <a:avLst/>
          </a:prstGeom>
          <a:noFill/>
          <a:ln>
            <a:noFill/>
          </a:ln>
        </p:spPr>
      </p:pic>
      <p:sp>
        <p:nvSpPr>
          <p:cNvPr id="360" name="Google Shape;360;p36"/>
          <p:cNvSpPr/>
          <p:nvPr/>
        </p:nvSpPr>
        <p:spPr>
          <a:xfrm>
            <a:off x="9345930" y="2601664"/>
            <a:ext cx="6764090" cy="402729"/>
          </a:xfrm>
          <a:prstGeom prst="rect">
            <a:avLst/>
          </a:prstGeom>
          <a:noFill/>
          <a:ln>
            <a:noFill/>
          </a:ln>
        </p:spPr>
        <p:txBody>
          <a:bodyPr anchorCtr="0" anchor="t" bIns="0" lIns="0" spcFirstLastPara="1" rIns="0" wrap="square" tIns="0">
            <a:noAutofit/>
          </a:bodyPr>
          <a:lstStyle/>
          <a:p>
            <a:pPr indent="0" lvl="0" marL="0" marR="0" rtl="0" algn="l">
              <a:lnSpc>
                <a:spcPct val="111607"/>
              </a:lnSpc>
              <a:spcBef>
                <a:spcPts val="0"/>
              </a:spcBef>
              <a:spcAft>
                <a:spcPts val="0"/>
              </a:spcAft>
              <a:buNone/>
            </a:pPr>
            <a:r>
              <a:rPr b="1" i="0" lang="en-US" sz="2800" u="none" cap="none" strike="noStrike">
                <a:solidFill>
                  <a:schemeClr val="dk2"/>
                </a:solidFill>
                <a:latin typeface="Calibri"/>
                <a:ea typeface="Calibri"/>
                <a:cs typeface="Calibri"/>
                <a:sym typeface="Calibri"/>
              </a:rPr>
              <a:t>A Holistic Approach to Information Literacy</a:t>
            </a:r>
            <a:endParaRPr b="0" i="0" sz="2800" u="none" cap="none" strike="noStrike">
              <a:solidFill>
                <a:schemeClr val="dk2"/>
              </a:solidFill>
              <a:latin typeface="Calibri"/>
              <a:ea typeface="Calibri"/>
              <a:cs typeface="Calibri"/>
              <a:sym typeface="Calibri"/>
            </a:endParaRPr>
          </a:p>
        </p:txBody>
      </p:sp>
      <p:sp>
        <p:nvSpPr>
          <p:cNvPr id="361" name="Google Shape;361;p36"/>
          <p:cNvSpPr/>
          <p:nvPr/>
        </p:nvSpPr>
        <p:spPr>
          <a:xfrm>
            <a:off x="9345930" y="3542303"/>
            <a:ext cx="7927628" cy="1649611"/>
          </a:xfrm>
          <a:prstGeom prst="rect">
            <a:avLst/>
          </a:prstGeom>
          <a:noFill/>
          <a:ln>
            <a:noFill/>
          </a:ln>
        </p:spPr>
        <p:txBody>
          <a:bodyPr anchorCtr="0" anchor="t" bIns="0" lIns="0" spcFirstLastPara="1" rIns="0" wrap="square" tIns="0">
            <a:noAutofit/>
          </a:bodyPr>
          <a:lstStyle/>
          <a:p>
            <a:pPr indent="0" lvl="0" marL="0" marR="0" rtl="0" algn="l">
              <a:lnSpc>
                <a:spcPct val="113857"/>
              </a:lnSpc>
              <a:spcBef>
                <a:spcPts val="0"/>
              </a:spcBef>
              <a:spcAft>
                <a:spcPts val="0"/>
              </a:spcAft>
              <a:buNone/>
            </a:pPr>
            <a:r>
              <a:rPr b="0" i="0" lang="en-US" sz="2800" u="none" cap="none" strike="noStrike">
                <a:solidFill>
                  <a:srgbClr val="575656"/>
                </a:solidFill>
                <a:latin typeface="Calibri"/>
                <a:ea typeface="Calibri"/>
                <a:cs typeface="Calibri"/>
                <a:sym typeface="Calibri"/>
              </a:rPr>
              <a:t>Effective curricula must address the interconnected nature of digital risks. When we teach critical thinking about sources, we simultaneously build awareness about consent, permanence, and ethical digital citizenship.</a:t>
            </a:r>
            <a:endParaRPr b="0" i="0" sz="2800" u="none" cap="none" strike="noStrike">
              <a:solidFill>
                <a:srgbClr val="000000"/>
              </a:solidFill>
              <a:latin typeface="Calibri"/>
              <a:ea typeface="Calibri"/>
              <a:cs typeface="Calibri"/>
              <a:sym typeface="Calibri"/>
            </a:endParaRPr>
          </a:p>
        </p:txBody>
      </p:sp>
      <p:sp>
        <p:nvSpPr>
          <p:cNvPr id="362" name="Google Shape;362;p36"/>
          <p:cNvSpPr/>
          <p:nvPr/>
        </p:nvSpPr>
        <p:spPr>
          <a:xfrm>
            <a:off x="9345930" y="6274341"/>
            <a:ext cx="7927628" cy="2062014"/>
          </a:xfrm>
          <a:prstGeom prst="rect">
            <a:avLst/>
          </a:prstGeom>
          <a:noFill/>
          <a:ln>
            <a:noFill/>
          </a:ln>
        </p:spPr>
        <p:txBody>
          <a:bodyPr anchorCtr="0" anchor="t" bIns="0" lIns="0" spcFirstLastPara="1" rIns="0" wrap="square" tIns="0">
            <a:noAutofit/>
          </a:bodyPr>
          <a:lstStyle/>
          <a:p>
            <a:pPr indent="0" lvl="0" marL="0" marR="0" rtl="0" algn="l">
              <a:lnSpc>
                <a:spcPct val="113857"/>
              </a:lnSpc>
              <a:spcBef>
                <a:spcPts val="0"/>
              </a:spcBef>
              <a:spcAft>
                <a:spcPts val="0"/>
              </a:spcAft>
              <a:buNone/>
            </a:pPr>
            <a:r>
              <a:rPr b="0" i="0" lang="en-US" sz="2800" u="none" cap="none" strike="noStrike">
                <a:solidFill>
                  <a:srgbClr val="575656"/>
                </a:solidFill>
                <a:latin typeface="Calibri"/>
                <a:ea typeface="Calibri"/>
                <a:cs typeface="Calibri"/>
                <a:sym typeface="Calibri"/>
              </a:rPr>
              <a:t>By understanding how misinformation functions as a tool for harm, whether in bullying scenarios or coordinated campaigns, young people develop the analytical skills to protect themselves and their communities in an increasingly complex digital landscape.</a:t>
            </a:r>
            <a:endParaRPr b="0" i="0" sz="2800" u="none" cap="none" strike="noStrike">
              <a:solidFill>
                <a:srgbClr val="000000"/>
              </a:solidFill>
              <a:latin typeface="Calibri"/>
              <a:ea typeface="Calibri"/>
              <a:cs typeface="Calibri"/>
              <a:sym typeface="Calibri"/>
            </a:endParaRPr>
          </a:p>
        </p:txBody>
      </p:sp>
      <p:pic>
        <p:nvPicPr>
          <p:cNvPr id="363" name="Google Shape;363;p36"/>
          <p:cNvPicPr preferRelativeResize="0"/>
          <p:nvPr/>
        </p:nvPicPr>
        <p:blipFill rotWithShape="1">
          <a:blip r:embed="rId4">
            <a:alphaModFix/>
          </a:blip>
          <a:srcRect b="0" l="0" r="0" t="0"/>
          <a:stretch/>
        </p:blipFill>
        <p:spPr>
          <a:xfrm>
            <a:off x="15979817" y="9699071"/>
            <a:ext cx="2308183" cy="56737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3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Map your info flow</a:t>
            </a:r>
            <a:endParaRPr/>
          </a:p>
        </p:txBody>
      </p:sp>
      <p:sp>
        <p:nvSpPr>
          <p:cNvPr id="369" name="Google Shape;369;p37"/>
          <p:cNvSpPr txBox="1"/>
          <p:nvPr>
            <p:ph idx="1" type="subTitle"/>
          </p:nvPr>
        </p:nvSpPr>
        <p:spPr>
          <a:xfrm>
            <a:off x="1013345" y="2589663"/>
            <a:ext cx="104928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sz="4000">
                <a:solidFill>
                  <a:schemeClr val="dk1"/>
                </a:solidFill>
              </a:rPr>
              <a:t>Key Objectives</a:t>
            </a:r>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571500" lvl="0" marL="596900" rtl="0" algn="l">
              <a:lnSpc>
                <a:spcPct val="150000"/>
              </a:lnSpc>
              <a:spcBef>
                <a:spcPts val="640"/>
              </a:spcBef>
              <a:spcAft>
                <a:spcPts val="0"/>
              </a:spcAft>
              <a:buSzPts val="3200"/>
              <a:buFont typeface="Noto Sans Symbols"/>
              <a:buChar char="▪"/>
            </a:pPr>
            <a:r>
              <a:rPr lang="en-US" sz="4000">
                <a:solidFill>
                  <a:schemeClr val="dk1"/>
                </a:solidFill>
              </a:rPr>
              <a:t>Visualize your own daily journey through the digital world. </a:t>
            </a:r>
            <a:endParaRPr/>
          </a:p>
          <a:p>
            <a:pPr indent="-571500" lvl="0" marL="596900" rtl="0" algn="l">
              <a:lnSpc>
                <a:spcPct val="150000"/>
              </a:lnSpc>
              <a:spcBef>
                <a:spcPts val="640"/>
              </a:spcBef>
              <a:spcAft>
                <a:spcPts val="0"/>
              </a:spcAft>
              <a:buSzPts val="3200"/>
              <a:buFont typeface="Noto Sans Symbols"/>
              <a:buChar char="▪"/>
            </a:pPr>
            <a:r>
              <a:rPr lang="en-US" sz="4000">
                <a:solidFill>
                  <a:schemeClr val="dk1"/>
                </a:solidFill>
              </a:rPr>
              <a:t>Build self-awareness</a:t>
            </a:r>
            <a:endParaRPr/>
          </a:p>
          <a:p>
            <a:pPr indent="-571500" lvl="0" marL="596900" rtl="0" algn="l">
              <a:lnSpc>
                <a:spcPct val="150000"/>
              </a:lnSpc>
              <a:spcBef>
                <a:spcPts val="640"/>
              </a:spcBef>
              <a:spcAft>
                <a:spcPts val="0"/>
              </a:spcAft>
              <a:buSzPts val="3200"/>
              <a:buFont typeface="Noto Sans Symbols"/>
              <a:buChar char="▪"/>
            </a:pPr>
            <a:r>
              <a:rPr lang="en-US" sz="4000">
                <a:solidFill>
                  <a:schemeClr val="dk1"/>
                </a:solidFill>
              </a:rPr>
              <a:t>Conceptualize how critical thinking applies to our everyday lives</a:t>
            </a:r>
            <a:endParaRPr sz="4000">
              <a:solidFill>
                <a:schemeClr val="dk1"/>
              </a:solidFill>
            </a:endParaRPr>
          </a:p>
        </p:txBody>
      </p:sp>
      <p:sp>
        <p:nvSpPr>
          <p:cNvPr id="370" name="Google Shape;370;p3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1" name="Google Shape;371;p37"/>
          <p:cNvGrpSpPr/>
          <p:nvPr/>
        </p:nvGrpSpPr>
        <p:grpSpPr>
          <a:xfrm>
            <a:off x="790770" y="-112458"/>
            <a:ext cx="1427175" cy="786776"/>
            <a:chOff x="0" y="-38100"/>
            <a:chExt cx="373234" cy="205757"/>
          </a:xfrm>
        </p:grpSpPr>
        <p:sp>
          <p:nvSpPr>
            <p:cNvPr id="372" name="Google Shape;372;p3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3" name="Google Shape;373;p3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4" name="Google Shape;374;p37"/>
          <p:cNvGrpSpPr/>
          <p:nvPr/>
        </p:nvGrpSpPr>
        <p:grpSpPr>
          <a:xfrm>
            <a:off x="0" y="-112458"/>
            <a:ext cx="315272" cy="786776"/>
            <a:chOff x="0" y="-38100"/>
            <a:chExt cx="82450" cy="205757"/>
          </a:xfrm>
        </p:grpSpPr>
        <p:sp>
          <p:nvSpPr>
            <p:cNvPr id="375" name="Google Shape;375;p3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6" name="Google Shape;376;p3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7" name="Google Shape;377;p37"/>
          <p:cNvGrpSpPr/>
          <p:nvPr/>
        </p:nvGrpSpPr>
        <p:grpSpPr>
          <a:xfrm>
            <a:off x="0" y="1116904"/>
            <a:ext cx="503883" cy="1931922"/>
            <a:chOff x="0" y="-38100"/>
            <a:chExt cx="131775" cy="505235"/>
          </a:xfrm>
        </p:grpSpPr>
        <p:sp>
          <p:nvSpPr>
            <p:cNvPr id="378" name="Google Shape;378;p3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9" name="Google Shape;379;p3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80" name="Google Shape;380;p37"/>
          <p:cNvPicPr preferRelativeResize="0"/>
          <p:nvPr/>
        </p:nvPicPr>
        <p:blipFill rotWithShape="1">
          <a:blip r:embed="rId4">
            <a:alphaModFix/>
          </a:blip>
          <a:srcRect b="0" l="0" r="0" t="0"/>
          <a:stretch/>
        </p:blipFill>
        <p:spPr>
          <a:xfrm>
            <a:off x="12015662" y="3479863"/>
            <a:ext cx="6051592" cy="44449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3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Map your info flow</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Reflection </a:t>
            </a:r>
            <a:endParaRPr/>
          </a:p>
        </p:txBody>
      </p:sp>
      <p:sp>
        <p:nvSpPr>
          <p:cNvPr id="386" name="Google Shape;386;p38"/>
          <p:cNvSpPr txBox="1"/>
          <p:nvPr>
            <p:ph idx="1" type="subTitle"/>
          </p:nvPr>
        </p:nvSpPr>
        <p:spPr>
          <a:xfrm>
            <a:off x="1013345" y="2589663"/>
            <a:ext cx="83084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sz="4000">
                <a:solidFill>
                  <a:schemeClr val="dk1"/>
                </a:solidFill>
              </a:rPr>
              <a:t>Participants complete a short reflection on Discussion forum using prompts like: </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What types of sources do you rely on the most?</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Which parts of your flow do you trust least?</a:t>
            </a:r>
            <a:endParaRPr sz="4000">
              <a:solidFill>
                <a:schemeClr val="dk1"/>
              </a:solidFill>
            </a:endParaRPr>
          </a:p>
        </p:txBody>
      </p:sp>
      <p:sp>
        <p:nvSpPr>
          <p:cNvPr id="387" name="Google Shape;387;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8" name="Google Shape;388;p38"/>
          <p:cNvGrpSpPr/>
          <p:nvPr/>
        </p:nvGrpSpPr>
        <p:grpSpPr>
          <a:xfrm>
            <a:off x="790770" y="-112458"/>
            <a:ext cx="1427175" cy="786776"/>
            <a:chOff x="0" y="-38100"/>
            <a:chExt cx="373234" cy="205757"/>
          </a:xfrm>
        </p:grpSpPr>
        <p:sp>
          <p:nvSpPr>
            <p:cNvPr id="389" name="Google Shape;389;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0" name="Google Shape;390;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1" name="Google Shape;391;p38"/>
          <p:cNvGrpSpPr/>
          <p:nvPr/>
        </p:nvGrpSpPr>
        <p:grpSpPr>
          <a:xfrm>
            <a:off x="0" y="-112458"/>
            <a:ext cx="315272" cy="786776"/>
            <a:chOff x="0" y="-38100"/>
            <a:chExt cx="82450" cy="205757"/>
          </a:xfrm>
        </p:grpSpPr>
        <p:sp>
          <p:nvSpPr>
            <p:cNvPr id="392" name="Google Shape;392;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3" name="Google Shape;393;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4" name="Google Shape;394;p38"/>
          <p:cNvGrpSpPr/>
          <p:nvPr/>
        </p:nvGrpSpPr>
        <p:grpSpPr>
          <a:xfrm>
            <a:off x="0" y="1116904"/>
            <a:ext cx="503883" cy="1931922"/>
            <a:chOff x="0" y="-38100"/>
            <a:chExt cx="131775" cy="505235"/>
          </a:xfrm>
        </p:grpSpPr>
        <p:sp>
          <p:nvSpPr>
            <p:cNvPr id="395" name="Google Shape;395;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6" name="Google Shape;396;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97" name="Google Shape;397;p38"/>
          <p:cNvPicPr preferRelativeResize="0"/>
          <p:nvPr/>
        </p:nvPicPr>
        <p:blipFill rotWithShape="1">
          <a:blip r:embed="rId4">
            <a:alphaModFix/>
          </a:blip>
          <a:srcRect b="0" l="0" r="0" t="0"/>
          <a:stretch/>
        </p:blipFill>
        <p:spPr>
          <a:xfrm>
            <a:off x="10960100" y="2589663"/>
            <a:ext cx="5638800" cy="5638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Key Takeaways</a:t>
            </a:r>
            <a:endParaRPr/>
          </a:p>
        </p:txBody>
      </p:sp>
      <p:sp>
        <p:nvSpPr>
          <p:cNvPr id="403" name="Google Shape;403;p39"/>
          <p:cNvSpPr txBox="1"/>
          <p:nvPr>
            <p:ph idx="1" type="subTitle"/>
          </p:nvPr>
        </p:nvSpPr>
        <p:spPr>
          <a:xfrm>
            <a:off x="411452" y="2572511"/>
            <a:ext cx="13776988" cy="7059304"/>
          </a:xfrm>
          <a:prstGeom prst="rect">
            <a:avLst/>
          </a:prstGeom>
          <a:noFill/>
          <a:ln>
            <a:noFill/>
          </a:ln>
        </p:spPr>
        <p:txBody>
          <a:bodyPr anchorCtr="0" anchor="t" bIns="45700" lIns="91425" spcFirstLastPara="1" rIns="91425" wrap="square" tIns="45700">
            <a:noAutofit/>
          </a:bodyPr>
          <a:lstStyle/>
          <a:p>
            <a:pPr indent="-457200" lvl="0" marL="482600" rtl="0" algn="l">
              <a:lnSpc>
                <a:spcPct val="100000"/>
              </a:lnSpc>
              <a:spcBef>
                <a:spcPts val="0"/>
              </a:spcBef>
              <a:spcAft>
                <a:spcPts val="0"/>
              </a:spcAft>
              <a:buSzPts val="3200"/>
              <a:buFont typeface="Arial"/>
              <a:buChar char="•"/>
            </a:pPr>
            <a:r>
              <a:rPr lang="en-US" sz="2800">
                <a:solidFill>
                  <a:schemeClr val="dk1"/>
                </a:solidFill>
              </a:rPr>
              <a:t>Misinformation, malinformation and disinformation are distinct but equally impactful forms of false information, requiring vigilant discernment.</a:t>
            </a:r>
            <a:endParaRPr/>
          </a:p>
          <a:p>
            <a:pPr indent="-368300" lvl="0" marL="596900" rtl="0" algn="l">
              <a:lnSpc>
                <a:spcPct val="100000"/>
              </a:lnSpc>
              <a:spcBef>
                <a:spcPts val="0"/>
              </a:spcBef>
              <a:spcAft>
                <a:spcPts val="0"/>
              </a:spcAft>
              <a:buSzPts val="3200"/>
              <a:buFont typeface="Arial"/>
              <a:buNone/>
            </a:pPr>
            <a:r>
              <a:t/>
            </a:r>
            <a:endParaRPr sz="2800">
              <a:solidFill>
                <a:schemeClr val="dk1"/>
              </a:solidFill>
            </a:endParaRPr>
          </a:p>
          <a:p>
            <a:pPr indent="-457200" lvl="0" marL="482600" rtl="0" algn="l">
              <a:lnSpc>
                <a:spcPct val="100000"/>
              </a:lnSpc>
              <a:spcBef>
                <a:spcPts val="0"/>
              </a:spcBef>
              <a:spcAft>
                <a:spcPts val="0"/>
              </a:spcAft>
              <a:buSzPts val="3200"/>
              <a:buFont typeface="Arial"/>
              <a:buChar char="•"/>
            </a:pPr>
            <a:r>
              <a:rPr lang="en-US" sz="2800">
                <a:solidFill>
                  <a:schemeClr val="dk1"/>
                </a:solidFill>
              </a:rPr>
              <a:t>Developing a critical eye for "red flags" and understanding different types of misleading content are crucial first steps in digital literacy.</a:t>
            </a:r>
            <a:endParaRPr/>
          </a:p>
          <a:p>
            <a:pPr indent="-254000" lvl="0" marL="482600" rtl="0" algn="l">
              <a:lnSpc>
                <a:spcPct val="100000"/>
              </a:lnSpc>
              <a:spcBef>
                <a:spcPts val="0"/>
              </a:spcBef>
              <a:spcAft>
                <a:spcPts val="0"/>
              </a:spcAft>
              <a:buSzPts val="3200"/>
              <a:buFont typeface="Arial"/>
              <a:buNone/>
            </a:pPr>
            <a:r>
              <a:t/>
            </a:r>
            <a:endParaRPr sz="2800">
              <a:solidFill>
                <a:schemeClr val="dk1"/>
              </a:solidFill>
            </a:endParaRPr>
          </a:p>
          <a:p>
            <a:pPr indent="-457200" lvl="0" marL="482600" rtl="0" algn="l">
              <a:lnSpc>
                <a:spcPct val="100000"/>
              </a:lnSpc>
              <a:spcBef>
                <a:spcPts val="0"/>
              </a:spcBef>
              <a:spcAft>
                <a:spcPts val="0"/>
              </a:spcAft>
              <a:buSzPts val="3200"/>
              <a:buFont typeface="Arial"/>
              <a:buChar char="•"/>
            </a:pPr>
            <a:r>
              <a:rPr lang="en-US" sz="2800">
                <a:solidFill>
                  <a:schemeClr val="dk1"/>
                </a:solidFill>
              </a:rPr>
              <a:t>Our digital habits are shaped by algorithms and information ecosystems.</a:t>
            </a:r>
            <a:endParaRPr/>
          </a:p>
          <a:p>
            <a:pPr indent="-254000" lvl="0" marL="482600" rtl="0" algn="l">
              <a:lnSpc>
                <a:spcPct val="100000"/>
              </a:lnSpc>
              <a:spcBef>
                <a:spcPts val="0"/>
              </a:spcBef>
              <a:spcAft>
                <a:spcPts val="0"/>
              </a:spcAft>
              <a:buSzPts val="3200"/>
              <a:buFont typeface="Arial"/>
              <a:buNone/>
            </a:pPr>
            <a:r>
              <a:t/>
            </a:r>
            <a:endParaRPr sz="2800">
              <a:solidFill>
                <a:schemeClr val="dk1"/>
              </a:solidFill>
            </a:endParaRPr>
          </a:p>
          <a:p>
            <a:pPr indent="-457200" lvl="0" marL="482600" rtl="0" algn="l">
              <a:lnSpc>
                <a:spcPct val="100000"/>
              </a:lnSpc>
              <a:spcBef>
                <a:spcPts val="0"/>
              </a:spcBef>
              <a:spcAft>
                <a:spcPts val="0"/>
              </a:spcAft>
              <a:buSzPts val="3200"/>
              <a:buFont typeface="Arial"/>
              <a:buChar char="•"/>
            </a:pPr>
            <a:r>
              <a:rPr lang="en-US" sz="2800">
                <a:solidFill>
                  <a:schemeClr val="dk1"/>
                </a:solidFill>
              </a:rPr>
              <a:t>Being aware of these habits helps us critically evaluate content online.</a:t>
            </a:r>
            <a:endParaRPr/>
          </a:p>
          <a:p>
            <a:pPr indent="-254000" lvl="0" marL="482600" rtl="0" algn="l">
              <a:lnSpc>
                <a:spcPct val="100000"/>
              </a:lnSpc>
              <a:spcBef>
                <a:spcPts val="0"/>
              </a:spcBef>
              <a:spcAft>
                <a:spcPts val="0"/>
              </a:spcAft>
              <a:buSzPts val="3200"/>
              <a:buFont typeface="Arial"/>
              <a:buNone/>
            </a:pPr>
            <a:r>
              <a:t/>
            </a:r>
            <a:endParaRPr sz="2800">
              <a:solidFill>
                <a:schemeClr val="dk1"/>
              </a:solidFill>
            </a:endParaRPr>
          </a:p>
          <a:p>
            <a:pPr indent="-457200" lvl="0" marL="482600" rtl="0" algn="l">
              <a:lnSpc>
                <a:spcPct val="100000"/>
              </a:lnSpc>
              <a:spcBef>
                <a:spcPts val="0"/>
              </a:spcBef>
              <a:spcAft>
                <a:spcPts val="0"/>
              </a:spcAft>
              <a:buSzPts val="3200"/>
              <a:buFont typeface="Arial"/>
              <a:buChar char="•"/>
            </a:pPr>
            <a:r>
              <a:rPr lang="en-US" sz="2800">
                <a:solidFill>
                  <a:schemeClr val="dk1"/>
                </a:solidFill>
              </a:rPr>
              <a:t>Self-awareness of our personal information flow is foundational for identifying areas where we can apply more critical evaluation skills.</a:t>
            </a:r>
            <a:endParaRPr/>
          </a:p>
          <a:p>
            <a:pPr indent="-254000" lvl="0" marL="482600" rtl="0" algn="l">
              <a:lnSpc>
                <a:spcPct val="100000"/>
              </a:lnSpc>
              <a:spcBef>
                <a:spcPts val="0"/>
              </a:spcBef>
              <a:spcAft>
                <a:spcPts val="0"/>
              </a:spcAft>
              <a:buSzPts val="3200"/>
              <a:buFont typeface="Arial"/>
              <a:buNone/>
            </a:pPr>
            <a:r>
              <a:t/>
            </a:r>
            <a:endParaRPr sz="2800">
              <a:solidFill>
                <a:schemeClr val="dk1"/>
              </a:solidFill>
            </a:endParaRPr>
          </a:p>
        </p:txBody>
      </p:sp>
      <p:sp>
        <p:nvSpPr>
          <p:cNvPr id="404" name="Google Shape;404;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5" name="Google Shape;405;p39"/>
          <p:cNvGrpSpPr/>
          <p:nvPr/>
        </p:nvGrpSpPr>
        <p:grpSpPr>
          <a:xfrm>
            <a:off x="790770" y="-112458"/>
            <a:ext cx="1427175" cy="786776"/>
            <a:chOff x="0" y="-38100"/>
            <a:chExt cx="373234" cy="205757"/>
          </a:xfrm>
        </p:grpSpPr>
        <p:sp>
          <p:nvSpPr>
            <p:cNvPr id="406" name="Google Shape;406;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7" name="Google Shape;407;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8" name="Google Shape;408;p39"/>
          <p:cNvGrpSpPr/>
          <p:nvPr/>
        </p:nvGrpSpPr>
        <p:grpSpPr>
          <a:xfrm>
            <a:off x="0" y="-112458"/>
            <a:ext cx="315272" cy="786776"/>
            <a:chOff x="0" y="-38100"/>
            <a:chExt cx="82450" cy="205757"/>
          </a:xfrm>
        </p:grpSpPr>
        <p:sp>
          <p:nvSpPr>
            <p:cNvPr id="409" name="Google Shape;409;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0" name="Google Shape;410;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11" name="Google Shape;411;p39"/>
          <p:cNvGrpSpPr/>
          <p:nvPr/>
        </p:nvGrpSpPr>
        <p:grpSpPr>
          <a:xfrm>
            <a:off x="0" y="1116904"/>
            <a:ext cx="503883" cy="1931922"/>
            <a:chOff x="0" y="-38100"/>
            <a:chExt cx="131775" cy="505235"/>
          </a:xfrm>
        </p:grpSpPr>
        <p:sp>
          <p:nvSpPr>
            <p:cNvPr id="412" name="Google Shape;412;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3" name="Google Shape;413;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14" name="Google Shape;414;p39"/>
          <p:cNvPicPr preferRelativeResize="0"/>
          <p:nvPr/>
        </p:nvPicPr>
        <p:blipFill rotWithShape="1">
          <a:blip r:embed="rId4">
            <a:alphaModFix/>
          </a:blip>
          <a:srcRect b="0" l="0" r="0" t="0"/>
          <a:stretch/>
        </p:blipFill>
        <p:spPr>
          <a:xfrm>
            <a:off x="13980949" y="4101050"/>
            <a:ext cx="4307051" cy="257407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4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0" name="Google Shape;420;p4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1" name="Google Shape;421;p4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22" name="Google Shape;422;p40"/>
          <p:cNvGrpSpPr/>
          <p:nvPr/>
        </p:nvGrpSpPr>
        <p:grpSpPr>
          <a:xfrm>
            <a:off x="6111849" y="2794410"/>
            <a:ext cx="7685891" cy="2168895"/>
            <a:chOff x="0" y="-47625"/>
            <a:chExt cx="1484188" cy="418826"/>
          </a:xfrm>
        </p:grpSpPr>
        <p:sp>
          <p:nvSpPr>
            <p:cNvPr id="423" name="Google Shape;423;p4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4" name="Google Shape;424;p4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5" name="Google Shape;425;p40"/>
          <p:cNvGrpSpPr/>
          <p:nvPr/>
        </p:nvGrpSpPr>
        <p:grpSpPr>
          <a:xfrm>
            <a:off x="-696258" y="-1193133"/>
            <a:ext cx="7178388" cy="12095887"/>
            <a:chOff x="0" y="-57150"/>
            <a:chExt cx="1890604" cy="3185748"/>
          </a:xfrm>
        </p:grpSpPr>
        <p:sp>
          <p:nvSpPr>
            <p:cNvPr id="426" name="Google Shape;426;p4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7" name="Google Shape;427;p4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8" name="Google Shape;428;p4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9" name="Google Shape;429;p4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0" name="Google Shape;430;p4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31" name="Google Shape;431;p40"/>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02</a:t>
            </a:r>
            <a:endParaRPr b="0" i="0" sz="1400" u="none" cap="none" strike="noStrike">
              <a:solidFill>
                <a:srgbClr val="000000"/>
              </a:solidFill>
              <a:latin typeface="Arial"/>
              <a:ea typeface="Arial"/>
              <a:cs typeface="Arial"/>
              <a:sym typeface="Arial"/>
            </a:endParaRPr>
          </a:p>
        </p:txBody>
      </p:sp>
      <p:sp>
        <p:nvSpPr>
          <p:cNvPr id="432" name="Google Shape;432;p40"/>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Source Evaluation Lab</a:t>
            </a:r>
            <a:endParaRPr b="0" i="0" sz="1400" u="none" cap="none" strike="noStrike">
              <a:solidFill>
                <a:srgbClr val="000000"/>
              </a:solidFill>
              <a:latin typeface="Arial"/>
              <a:ea typeface="Arial"/>
              <a:cs typeface="Arial"/>
              <a:sym typeface="Arial"/>
            </a:endParaRPr>
          </a:p>
        </p:txBody>
      </p:sp>
      <p:sp>
        <p:nvSpPr>
          <p:cNvPr id="433" name="Google Shape;433;p40"/>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4"/>
          <p:cNvSpPr txBox="1"/>
          <p:nvPr>
            <p:ph type="title"/>
          </p:nvPr>
        </p:nvSpPr>
        <p:spPr>
          <a:xfrm>
            <a:off x="685800" y="5021575"/>
            <a:ext cx="10922400" cy="1143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Clr>
                <a:schemeClr val="dk2"/>
              </a:buClr>
              <a:buSzPct val="100000"/>
              <a:buNone/>
            </a:pPr>
            <a:br>
              <a:rPr b="1" lang="en-US" sz="5300">
                <a:solidFill>
                  <a:schemeClr val="dk2"/>
                </a:solidFill>
              </a:rPr>
            </a:br>
            <a:r>
              <a:rPr b="1" lang="en-US" sz="5300">
                <a:solidFill>
                  <a:schemeClr val="dk2"/>
                </a:solidFill>
              </a:rPr>
              <a:t>Module Roadmap – Your Learning Journey</a:t>
            </a:r>
            <a:br>
              <a:rPr b="1" lang="en-US" sz="5300">
                <a:solidFill>
                  <a:schemeClr val="dk2"/>
                </a:solidFill>
              </a:rPr>
            </a:br>
            <a:br>
              <a:rPr b="1" lang="en-US" sz="5300">
                <a:solidFill>
                  <a:schemeClr val="dk2"/>
                </a:solidFill>
              </a:rPr>
            </a:br>
            <a:r>
              <a:rPr b="1" lang="en-US">
                <a:solidFill>
                  <a:schemeClr val="dk1"/>
                </a:solidFill>
                <a:latin typeface="Arial"/>
                <a:ea typeface="Arial"/>
                <a:cs typeface="Arial"/>
                <a:sym typeface="Arial"/>
              </a:rPr>
              <a:t>Section 1: Introduction to Information Literacy</a:t>
            </a:r>
            <a:r>
              <a:rPr lang="en-US">
                <a:solidFill>
                  <a:schemeClr val="dk1"/>
                </a:solidFill>
                <a:latin typeface="Arial"/>
                <a:ea typeface="Arial"/>
                <a:cs typeface="Arial"/>
                <a:sym typeface="Arial"/>
              </a:rPr>
              <a:t> </a:t>
            </a:r>
            <a:r>
              <a:rPr i="1" lang="en-US">
                <a:solidFill>
                  <a:schemeClr val="dk1"/>
                </a:solidFill>
                <a:latin typeface="Arial"/>
                <a:ea typeface="Arial"/>
                <a:cs typeface="Arial"/>
                <a:sym typeface="Arial"/>
              </a:rPr>
              <a:t>(Focus: Info bubbles, digital habits, and online risks like cyberbullying)</a:t>
            </a:r>
            <a:br>
              <a:rPr lang="en-US">
                <a:solidFill>
                  <a:schemeClr val="dk1"/>
                </a:solidFill>
                <a:latin typeface="Arial"/>
                <a:ea typeface="Arial"/>
                <a:cs typeface="Arial"/>
                <a:sym typeface="Arial"/>
              </a:rPr>
            </a:br>
            <a:r>
              <a:rPr b="1" lang="en-US">
                <a:solidFill>
                  <a:schemeClr val="dk1"/>
                </a:solidFill>
                <a:latin typeface="Arial"/>
                <a:ea typeface="Arial"/>
                <a:cs typeface="Arial"/>
                <a:sym typeface="Arial"/>
              </a:rPr>
              <a:t>Section 2: Source Evaluation Lab</a:t>
            </a:r>
            <a:r>
              <a:rPr lang="en-US">
                <a:solidFill>
                  <a:schemeClr val="dk1"/>
                </a:solidFill>
                <a:latin typeface="Arial"/>
                <a:ea typeface="Arial"/>
                <a:cs typeface="Arial"/>
                <a:sym typeface="Arial"/>
              </a:rPr>
              <a:t> </a:t>
            </a:r>
            <a:r>
              <a:rPr i="1" lang="en-US">
                <a:solidFill>
                  <a:schemeClr val="dk1"/>
                </a:solidFill>
                <a:latin typeface="Arial"/>
                <a:ea typeface="Arial"/>
                <a:cs typeface="Arial"/>
                <a:sym typeface="Arial"/>
              </a:rPr>
              <a:t>(Focus: The SIFT method, CRAAP test, and spotting AI content)</a:t>
            </a:r>
            <a:br>
              <a:rPr lang="en-US">
                <a:solidFill>
                  <a:schemeClr val="dk1"/>
                </a:solidFill>
                <a:latin typeface="Arial"/>
                <a:ea typeface="Arial"/>
                <a:cs typeface="Arial"/>
                <a:sym typeface="Arial"/>
              </a:rPr>
            </a:br>
            <a:r>
              <a:rPr b="1" lang="en-US">
                <a:solidFill>
                  <a:schemeClr val="dk1"/>
                </a:solidFill>
                <a:latin typeface="Arial"/>
                <a:ea typeface="Arial"/>
                <a:cs typeface="Arial"/>
                <a:sym typeface="Arial"/>
              </a:rPr>
              <a:t>Section 3: Social Media Literacy</a:t>
            </a:r>
            <a:r>
              <a:rPr lang="en-US">
                <a:solidFill>
                  <a:schemeClr val="dk1"/>
                </a:solidFill>
                <a:latin typeface="Arial"/>
                <a:ea typeface="Arial"/>
                <a:cs typeface="Arial"/>
                <a:sym typeface="Arial"/>
              </a:rPr>
              <a:t> </a:t>
            </a:r>
            <a:r>
              <a:rPr i="1" lang="en-US">
                <a:solidFill>
                  <a:schemeClr val="dk1"/>
                </a:solidFill>
                <a:latin typeface="Arial"/>
                <a:ea typeface="Arial"/>
                <a:cs typeface="Arial"/>
                <a:sym typeface="Arial"/>
              </a:rPr>
              <a:t>(Focus: Algorithms, identifying hoaxes, and content creation)</a:t>
            </a:r>
            <a:br>
              <a:rPr lang="en-US">
                <a:solidFill>
                  <a:schemeClr val="dk1"/>
                </a:solidFill>
                <a:latin typeface="Arial"/>
                <a:ea typeface="Arial"/>
                <a:cs typeface="Arial"/>
                <a:sym typeface="Arial"/>
              </a:rPr>
            </a:br>
            <a:r>
              <a:rPr b="1" lang="en-US">
                <a:solidFill>
                  <a:schemeClr val="dk1"/>
                </a:solidFill>
                <a:latin typeface="Arial"/>
                <a:ea typeface="Arial"/>
                <a:cs typeface="Arial"/>
                <a:sym typeface="Arial"/>
              </a:rPr>
              <a:t>Section 4: Conclusion and Resources</a:t>
            </a:r>
            <a:r>
              <a:rPr lang="en-US">
                <a:solidFill>
                  <a:schemeClr val="dk1"/>
                </a:solidFill>
                <a:latin typeface="Arial"/>
                <a:ea typeface="Arial"/>
                <a:cs typeface="Arial"/>
                <a:sym typeface="Arial"/>
              </a:rPr>
              <a:t> </a:t>
            </a:r>
            <a:r>
              <a:rPr i="1" lang="en-US">
                <a:solidFill>
                  <a:schemeClr val="dk1"/>
                </a:solidFill>
                <a:latin typeface="Arial"/>
                <a:ea typeface="Arial"/>
                <a:cs typeface="Arial"/>
                <a:sym typeface="Arial"/>
              </a:rPr>
              <a:t>(Focus: Personal action plan and reflection)</a:t>
            </a:r>
            <a:br>
              <a:rPr lang="en-US">
                <a:solidFill>
                  <a:schemeClr val="dk1"/>
                </a:solidFill>
                <a:latin typeface="Arial"/>
                <a:ea typeface="Arial"/>
                <a:cs typeface="Arial"/>
                <a:sym typeface="Arial"/>
              </a:rPr>
            </a:br>
            <a:br>
              <a:rPr lang="en-US"/>
            </a:br>
            <a:br>
              <a:rPr lang="en-US"/>
            </a:br>
            <a:br>
              <a:rPr lang="en-US"/>
            </a:br>
            <a:endParaRPr/>
          </a:p>
        </p:txBody>
      </p:sp>
      <p:sp>
        <p:nvSpPr>
          <p:cNvPr id="124" name="Google Shape;124;p24"/>
          <p:cNvSpPr/>
          <p:nvPr/>
        </p:nvSpPr>
        <p:spPr>
          <a:xfrm>
            <a:off x="14874212" y="273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25" name="Google Shape;125;p24"/>
          <p:cNvPicPr preferRelativeResize="0"/>
          <p:nvPr/>
        </p:nvPicPr>
        <p:blipFill>
          <a:blip r:embed="rId4">
            <a:alphaModFix/>
          </a:blip>
          <a:stretch>
            <a:fillRect/>
          </a:stretch>
        </p:blipFill>
        <p:spPr>
          <a:xfrm>
            <a:off x="12056749" y="2931350"/>
            <a:ext cx="5366500" cy="53665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4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Source Evaluation Lab</a:t>
            </a:r>
            <a:endParaRPr b="1"/>
          </a:p>
        </p:txBody>
      </p:sp>
      <p:sp>
        <p:nvSpPr>
          <p:cNvPr id="439" name="Google Shape;439;p4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Key Objectives :</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Apply the CRAAP Framework (Currency, Relevance, Authority, Accuracy, Purpose) to systematically evaluate the credibility and reliability of diverse online sources.</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Utilize the SIFT Method (Stop, Investigate, Find Trusted Coverage, Trace Claims) to rapidly verify information and detect instances of online misinformation.</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Identify common visual and textual indicators of AI-generated content, and understand its potential implications for information trust.</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Assess the trustworthiness of various digital materials, including articles, social media posts, and synthetic media.</a:t>
            </a:r>
            <a:endParaRPr/>
          </a:p>
        </p:txBody>
      </p:sp>
      <p:sp>
        <p:nvSpPr>
          <p:cNvPr id="440" name="Google Shape;440;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41" name="Google Shape;441;p41"/>
          <p:cNvGrpSpPr/>
          <p:nvPr/>
        </p:nvGrpSpPr>
        <p:grpSpPr>
          <a:xfrm>
            <a:off x="790770" y="-112458"/>
            <a:ext cx="1427175" cy="786776"/>
            <a:chOff x="0" y="-38100"/>
            <a:chExt cx="373234" cy="205757"/>
          </a:xfrm>
        </p:grpSpPr>
        <p:sp>
          <p:nvSpPr>
            <p:cNvPr id="442" name="Google Shape;442;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3" name="Google Shape;443;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4" name="Google Shape;444;p41"/>
          <p:cNvGrpSpPr/>
          <p:nvPr/>
        </p:nvGrpSpPr>
        <p:grpSpPr>
          <a:xfrm>
            <a:off x="0" y="-112458"/>
            <a:ext cx="315272" cy="786776"/>
            <a:chOff x="0" y="-38100"/>
            <a:chExt cx="82450" cy="205757"/>
          </a:xfrm>
        </p:grpSpPr>
        <p:sp>
          <p:nvSpPr>
            <p:cNvPr id="445" name="Google Shape;445;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6" name="Google Shape;446;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7" name="Google Shape;447;p41"/>
          <p:cNvGrpSpPr/>
          <p:nvPr/>
        </p:nvGrpSpPr>
        <p:grpSpPr>
          <a:xfrm>
            <a:off x="0" y="1116904"/>
            <a:ext cx="503883" cy="1931922"/>
            <a:chOff x="0" y="-38100"/>
            <a:chExt cx="131775" cy="505235"/>
          </a:xfrm>
        </p:grpSpPr>
        <p:sp>
          <p:nvSpPr>
            <p:cNvPr id="448" name="Google Shape;448;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9" name="Google Shape;449;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42"/>
          <p:cNvSpPr txBox="1"/>
          <p:nvPr>
            <p:ph idx="4294967295" type="title"/>
          </p:nvPr>
        </p:nvSpPr>
        <p:spPr>
          <a:xfrm>
            <a:off x="0" y="508000"/>
            <a:ext cx="13882688" cy="11096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11111"/>
              <a:buNone/>
            </a:pPr>
            <a:r>
              <a:rPr b="1" lang="en-US">
                <a:latin typeface="Bricolage Grotesque"/>
                <a:ea typeface="Bricolage Grotesque"/>
                <a:cs typeface="Bricolage Grotesque"/>
                <a:sym typeface="Bricolage Grotesque"/>
              </a:rPr>
              <a:t>The CRAAP Test: A Systematic Evaluation Framework</a:t>
            </a:r>
            <a:endParaRPr>
              <a:latin typeface="Bricolage Grotesque"/>
              <a:ea typeface="Bricolage Grotesque"/>
              <a:cs typeface="Bricolage Grotesque"/>
              <a:sym typeface="Bricolage Grotesque"/>
            </a:endParaRPr>
          </a:p>
        </p:txBody>
      </p:sp>
      <p:sp>
        <p:nvSpPr>
          <p:cNvPr id="455" name="Google Shape;455;p42"/>
          <p:cNvSpPr/>
          <p:nvPr/>
        </p:nvSpPr>
        <p:spPr>
          <a:xfrm>
            <a:off x="-17792" y="1719392"/>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456" name="Google Shape;456;p42"/>
          <p:cNvSpPr/>
          <p:nvPr/>
        </p:nvSpPr>
        <p:spPr>
          <a:xfrm>
            <a:off x="98231"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1</a:t>
            </a:r>
            <a:endParaRPr b="0" i="0" sz="3200" u="none" cap="none" strike="noStrike">
              <a:solidFill>
                <a:schemeClr val="lt1"/>
              </a:solidFill>
              <a:latin typeface="Arial"/>
              <a:ea typeface="Arial"/>
              <a:cs typeface="Arial"/>
              <a:sym typeface="Arial"/>
            </a:endParaRPr>
          </a:p>
        </p:txBody>
      </p:sp>
      <p:sp>
        <p:nvSpPr>
          <p:cNvPr id="457" name="Google Shape;457;p42"/>
          <p:cNvSpPr/>
          <p:nvPr/>
        </p:nvSpPr>
        <p:spPr>
          <a:xfrm>
            <a:off x="1059550" y="1731313"/>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Currency</a:t>
            </a:r>
            <a:endParaRPr b="0" i="0" sz="3200" u="none" cap="none" strike="noStrike">
              <a:solidFill>
                <a:srgbClr val="000000"/>
              </a:solidFill>
              <a:latin typeface="Calibri"/>
              <a:ea typeface="Calibri"/>
              <a:cs typeface="Calibri"/>
              <a:sym typeface="Calibri"/>
            </a:endParaRPr>
          </a:p>
        </p:txBody>
      </p:sp>
      <p:sp>
        <p:nvSpPr>
          <p:cNvPr id="458" name="Google Shape;458;p42"/>
          <p:cNvSpPr/>
          <p:nvPr/>
        </p:nvSpPr>
        <p:spPr>
          <a:xfrm>
            <a:off x="1059550" y="2448228"/>
            <a:ext cx="7651299" cy="275251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Evaluates the timeliness of the information. Check publication dates and whether the information has been updated or revised.</a:t>
            </a:r>
            <a:endParaRPr b="0" i="0" sz="3200" u="none" cap="none" strike="noStrike">
              <a:solidFill>
                <a:srgbClr val="000000"/>
              </a:solidFill>
              <a:latin typeface="Calibri"/>
              <a:ea typeface="Calibri"/>
              <a:cs typeface="Calibri"/>
              <a:sym typeface="Calibri"/>
            </a:endParaRPr>
          </a:p>
        </p:txBody>
      </p:sp>
      <p:sp>
        <p:nvSpPr>
          <p:cNvPr id="459" name="Google Shape;459;p42"/>
          <p:cNvSpPr/>
          <p:nvPr/>
        </p:nvSpPr>
        <p:spPr>
          <a:xfrm>
            <a:off x="9322779" y="1719392"/>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460" name="Google Shape;460;p42"/>
          <p:cNvSpPr/>
          <p:nvPr/>
        </p:nvSpPr>
        <p:spPr>
          <a:xfrm>
            <a:off x="9447129"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2</a:t>
            </a:r>
            <a:endParaRPr b="0" i="0" sz="3200" u="none" cap="none" strike="noStrike">
              <a:solidFill>
                <a:schemeClr val="lt1"/>
              </a:solidFill>
              <a:latin typeface="Arial"/>
              <a:ea typeface="Arial"/>
              <a:cs typeface="Arial"/>
              <a:sym typeface="Arial"/>
            </a:endParaRPr>
          </a:p>
        </p:txBody>
      </p:sp>
      <p:sp>
        <p:nvSpPr>
          <p:cNvPr id="461" name="Google Shape;461;p42"/>
          <p:cNvSpPr/>
          <p:nvPr/>
        </p:nvSpPr>
        <p:spPr>
          <a:xfrm>
            <a:off x="10408450" y="1731313"/>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Relevance</a:t>
            </a:r>
            <a:endParaRPr b="0" i="0" sz="3200" u="none" cap="none" strike="noStrike">
              <a:solidFill>
                <a:srgbClr val="000000"/>
              </a:solidFill>
              <a:latin typeface="Calibri"/>
              <a:ea typeface="Calibri"/>
              <a:cs typeface="Calibri"/>
              <a:sym typeface="Calibri"/>
            </a:endParaRPr>
          </a:p>
        </p:txBody>
      </p:sp>
      <p:sp>
        <p:nvSpPr>
          <p:cNvPr id="462" name="Google Shape;462;p42"/>
          <p:cNvSpPr/>
          <p:nvPr/>
        </p:nvSpPr>
        <p:spPr>
          <a:xfrm>
            <a:off x="10408451" y="2448228"/>
            <a:ext cx="7452714" cy="275251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Assesses the importance of the information for your specific needs. Consider whether the information is at an appropriate level and directly related to your research question or information need.</a:t>
            </a:r>
            <a:endParaRPr b="0" i="0" sz="3200" u="none" cap="none" strike="noStrike">
              <a:solidFill>
                <a:srgbClr val="000000"/>
              </a:solidFill>
              <a:latin typeface="Calibri"/>
              <a:ea typeface="Calibri"/>
              <a:cs typeface="Calibri"/>
              <a:sym typeface="Calibri"/>
            </a:endParaRPr>
          </a:p>
        </p:txBody>
      </p:sp>
      <p:sp>
        <p:nvSpPr>
          <p:cNvPr id="463" name="Google Shape;463;p42"/>
          <p:cNvSpPr/>
          <p:nvPr/>
        </p:nvSpPr>
        <p:spPr>
          <a:xfrm>
            <a:off x="361739" y="4739341"/>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25"/>
              </a:lnSpc>
              <a:spcBef>
                <a:spcPts val="0"/>
              </a:spcBef>
              <a:spcAft>
                <a:spcPts val="0"/>
              </a:spcAft>
              <a:buNone/>
            </a:pPr>
            <a:r>
              <a:rPr b="1" i="0" lang="en-US" sz="3200" u="none" cap="none" strike="noStrike">
                <a:solidFill>
                  <a:schemeClr val="lt1"/>
                </a:solidFill>
                <a:latin typeface="Arial"/>
                <a:ea typeface="Arial"/>
                <a:cs typeface="Arial"/>
                <a:sym typeface="Arial"/>
              </a:rPr>
              <a:t>3</a:t>
            </a:r>
            <a:endParaRPr b="0" i="0" sz="3200" u="none" cap="none" strike="noStrike">
              <a:solidFill>
                <a:schemeClr val="lt1"/>
              </a:solidFill>
              <a:latin typeface="Arial"/>
              <a:ea typeface="Arial"/>
              <a:cs typeface="Arial"/>
              <a:sym typeface="Arial"/>
            </a:endParaRPr>
          </a:p>
        </p:txBody>
      </p:sp>
      <p:sp>
        <p:nvSpPr>
          <p:cNvPr id="464" name="Google Shape;464;p42"/>
          <p:cNvSpPr/>
          <p:nvPr/>
        </p:nvSpPr>
        <p:spPr>
          <a:xfrm>
            <a:off x="190681" y="4891314"/>
            <a:ext cx="497222" cy="653143"/>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909"/>
              <a:buFont typeface="Arial"/>
              <a:buNone/>
            </a:pPr>
            <a:r>
              <a:t/>
            </a:r>
            <a:endParaRPr b="0" i="0" sz="3909" u="none" cap="none" strike="noStrike">
              <a:solidFill>
                <a:schemeClr val="lt1"/>
              </a:solidFill>
              <a:latin typeface="Arial"/>
              <a:ea typeface="Arial"/>
              <a:cs typeface="Arial"/>
              <a:sym typeface="Arial"/>
            </a:endParaRPr>
          </a:p>
        </p:txBody>
      </p:sp>
      <p:sp>
        <p:nvSpPr>
          <p:cNvPr id="465" name="Google Shape;465;p42"/>
          <p:cNvSpPr/>
          <p:nvPr/>
        </p:nvSpPr>
        <p:spPr>
          <a:xfrm>
            <a:off x="1337606" y="4587274"/>
            <a:ext cx="4144821" cy="51799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Authority</a:t>
            </a:r>
            <a:endParaRPr b="0" i="0" sz="3200" u="none" cap="none" strike="noStrike">
              <a:solidFill>
                <a:srgbClr val="000000"/>
              </a:solidFill>
              <a:latin typeface="Calibri"/>
              <a:ea typeface="Calibri"/>
              <a:cs typeface="Calibri"/>
              <a:sym typeface="Calibri"/>
            </a:endParaRPr>
          </a:p>
        </p:txBody>
      </p:sp>
      <p:sp>
        <p:nvSpPr>
          <p:cNvPr id="466" name="Google Shape;466;p42"/>
          <p:cNvSpPr/>
          <p:nvPr/>
        </p:nvSpPr>
        <p:spPr>
          <a:xfrm>
            <a:off x="1337606" y="5340934"/>
            <a:ext cx="6822169" cy="157858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Evaluates the author's credentials, institutional affiliations, and expertise in the subject area. </a:t>
            </a:r>
            <a:endParaRPr b="0" i="0" sz="3200" u="none" cap="none" strike="noStrike">
              <a:solidFill>
                <a:srgbClr val="000000"/>
              </a:solidFill>
              <a:latin typeface="Calibri"/>
              <a:ea typeface="Calibri"/>
              <a:cs typeface="Calibri"/>
              <a:sym typeface="Calibri"/>
            </a:endParaRPr>
          </a:p>
        </p:txBody>
      </p:sp>
      <p:sp>
        <p:nvSpPr>
          <p:cNvPr id="467" name="Google Shape;467;p42"/>
          <p:cNvSpPr/>
          <p:nvPr/>
        </p:nvSpPr>
        <p:spPr>
          <a:xfrm>
            <a:off x="9271327" y="6041029"/>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468" name="Google Shape;468;p42"/>
          <p:cNvSpPr/>
          <p:nvPr/>
        </p:nvSpPr>
        <p:spPr>
          <a:xfrm>
            <a:off x="9395676" y="6204890"/>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4</a:t>
            </a:r>
            <a:endParaRPr b="0" i="0" sz="3200" u="none" cap="none" strike="noStrike">
              <a:solidFill>
                <a:schemeClr val="lt1"/>
              </a:solidFill>
              <a:latin typeface="Arial"/>
              <a:ea typeface="Arial"/>
              <a:cs typeface="Arial"/>
              <a:sym typeface="Arial"/>
            </a:endParaRPr>
          </a:p>
        </p:txBody>
      </p:sp>
      <p:sp>
        <p:nvSpPr>
          <p:cNvPr id="469" name="Google Shape;469;p42"/>
          <p:cNvSpPr/>
          <p:nvPr/>
        </p:nvSpPr>
        <p:spPr>
          <a:xfrm>
            <a:off x="10666950" y="5436324"/>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Accuracy</a:t>
            </a:r>
            <a:endParaRPr b="0" i="0" sz="3200" u="none" cap="none" strike="noStrike">
              <a:solidFill>
                <a:srgbClr val="000000"/>
              </a:solidFill>
              <a:latin typeface="Calibri"/>
              <a:ea typeface="Calibri"/>
              <a:cs typeface="Calibri"/>
              <a:sym typeface="Calibri"/>
            </a:endParaRPr>
          </a:p>
        </p:txBody>
      </p:sp>
      <p:sp>
        <p:nvSpPr>
          <p:cNvPr id="470" name="Google Shape;470;p42"/>
          <p:cNvSpPr/>
          <p:nvPr/>
        </p:nvSpPr>
        <p:spPr>
          <a:xfrm>
            <a:off x="10666950" y="6274574"/>
            <a:ext cx="7194215" cy="148056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Focuses on the reliability, truthfulness, and correctness of the content. Verify information across multiple reliable sources.</a:t>
            </a:r>
            <a:endParaRPr b="0" i="0" sz="3200" u="none" cap="none" strike="noStrike">
              <a:solidFill>
                <a:srgbClr val="000000"/>
              </a:solidFill>
              <a:latin typeface="Calibri"/>
              <a:ea typeface="Calibri"/>
              <a:cs typeface="Calibri"/>
              <a:sym typeface="Calibri"/>
            </a:endParaRPr>
          </a:p>
        </p:txBody>
      </p:sp>
      <p:sp>
        <p:nvSpPr>
          <p:cNvPr id="471" name="Google Shape;471;p42"/>
          <p:cNvSpPr/>
          <p:nvPr/>
        </p:nvSpPr>
        <p:spPr>
          <a:xfrm>
            <a:off x="63099" y="4891314"/>
            <a:ext cx="2896829" cy="6473579"/>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2" name="Google Shape;472;p42"/>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3" name="Google Shape;473;p42"/>
          <p:cNvSpPr/>
          <p:nvPr/>
        </p:nvSpPr>
        <p:spPr>
          <a:xfrm>
            <a:off x="6035727" y="8439307"/>
            <a:ext cx="8557539"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200" u="none" cap="none" strike="noStrike">
                <a:solidFill>
                  <a:srgbClr val="000000"/>
                </a:solidFill>
                <a:latin typeface="Calibri"/>
                <a:ea typeface="Calibri"/>
                <a:cs typeface="Calibri"/>
                <a:sym typeface="Calibri"/>
              </a:rPr>
              <a:t>Evaluates the reason the information exists. Understanding the intent behind a piece of content helps determine its trustworthiness.</a:t>
            </a:r>
            <a:endParaRPr/>
          </a:p>
        </p:txBody>
      </p:sp>
      <p:sp>
        <p:nvSpPr>
          <p:cNvPr id="474" name="Google Shape;474;p42"/>
          <p:cNvSpPr/>
          <p:nvPr/>
        </p:nvSpPr>
        <p:spPr>
          <a:xfrm>
            <a:off x="6102799" y="7627240"/>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Purpose</a:t>
            </a:r>
            <a:endParaRPr b="0" i="0" sz="3200" u="none" cap="none" strike="noStrike">
              <a:solidFill>
                <a:srgbClr val="000000"/>
              </a:solidFill>
              <a:latin typeface="Calibri"/>
              <a:ea typeface="Calibri"/>
              <a:cs typeface="Calibri"/>
              <a:sym typeface="Calibri"/>
            </a:endParaRPr>
          </a:p>
        </p:txBody>
      </p:sp>
      <p:sp>
        <p:nvSpPr>
          <p:cNvPr id="475" name="Google Shape;475;p42"/>
          <p:cNvSpPr/>
          <p:nvPr/>
        </p:nvSpPr>
        <p:spPr>
          <a:xfrm>
            <a:off x="4996631" y="7755143"/>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25"/>
              </a:lnSpc>
              <a:spcBef>
                <a:spcPts val="0"/>
              </a:spcBef>
              <a:spcAft>
                <a:spcPts val="0"/>
              </a:spcAft>
              <a:buNone/>
            </a:pPr>
            <a:r>
              <a:rPr b="1" i="0" lang="en-US" sz="3900" u="none" cap="none" strike="noStrike">
                <a:solidFill>
                  <a:schemeClr val="lt1"/>
                </a:solidFill>
                <a:latin typeface="Arial"/>
                <a:ea typeface="Arial"/>
                <a:cs typeface="Arial"/>
                <a:sym typeface="Arial"/>
              </a:rPr>
              <a:t>5</a:t>
            </a:r>
            <a:endParaRPr b="0" i="0" sz="3900" u="none" cap="none" strike="noStrike">
              <a:solidFill>
                <a:schemeClr val="lt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4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37037"/>
              <a:buNone/>
            </a:pPr>
            <a:r>
              <a:rPr b="1" lang="en-US" sz="5400">
                <a:latin typeface="Arial"/>
                <a:ea typeface="Arial"/>
                <a:cs typeface="Arial"/>
                <a:sym typeface="Arial"/>
              </a:rPr>
              <a:t>The CRAAP Test: A Systematic Evaluation Framework</a:t>
            </a:r>
            <a:endParaRPr sz="5400"/>
          </a:p>
        </p:txBody>
      </p:sp>
      <p:sp>
        <p:nvSpPr>
          <p:cNvPr id="481" name="Google Shape;481;p4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2" name="Google Shape;482;p43"/>
          <p:cNvGrpSpPr/>
          <p:nvPr/>
        </p:nvGrpSpPr>
        <p:grpSpPr>
          <a:xfrm>
            <a:off x="790770" y="-112458"/>
            <a:ext cx="1427175" cy="786776"/>
            <a:chOff x="0" y="-38100"/>
            <a:chExt cx="373234" cy="205757"/>
          </a:xfrm>
        </p:grpSpPr>
        <p:sp>
          <p:nvSpPr>
            <p:cNvPr id="483" name="Google Shape;483;p4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4" name="Google Shape;484;p4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5" name="Google Shape;485;p43"/>
          <p:cNvGrpSpPr/>
          <p:nvPr/>
        </p:nvGrpSpPr>
        <p:grpSpPr>
          <a:xfrm>
            <a:off x="0" y="-112458"/>
            <a:ext cx="315272" cy="786776"/>
            <a:chOff x="0" y="-38100"/>
            <a:chExt cx="82450" cy="205757"/>
          </a:xfrm>
        </p:grpSpPr>
        <p:sp>
          <p:nvSpPr>
            <p:cNvPr id="486" name="Google Shape;486;p4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7" name="Google Shape;487;p4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8" name="Google Shape;488;p43"/>
          <p:cNvGrpSpPr/>
          <p:nvPr/>
        </p:nvGrpSpPr>
        <p:grpSpPr>
          <a:xfrm>
            <a:off x="0" y="1116904"/>
            <a:ext cx="503883" cy="1931922"/>
            <a:chOff x="0" y="-38100"/>
            <a:chExt cx="131775" cy="505235"/>
          </a:xfrm>
        </p:grpSpPr>
        <p:sp>
          <p:nvSpPr>
            <p:cNvPr id="489" name="Google Shape;489;p4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0" name="Google Shape;490;p4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91" name="Google Shape;491;p43"/>
          <p:cNvPicPr preferRelativeResize="0"/>
          <p:nvPr/>
        </p:nvPicPr>
        <p:blipFill rotWithShape="1">
          <a:blip r:embed="rId4">
            <a:alphaModFix/>
          </a:blip>
          <a:srcRect b="0" l="0" r="0" t="0"/>
          <a:stretch/>
        </p:blipFill>
        <p:spPr>
          <a:xfrm>
            <a:off x="973825" y="4718516"/>
            <a:ext cx="16233087" cy="1628495"/>
          </a:xfrm>
          <a:prstGeom prst="rect">
            <a:avLst/>
          </a:prstGeom>
          <a:noFill/>
          <a:ln>
            <a:noFill/>
          </a:ln>
        </p:spPr>
      </p:pic>
      <p:sp>
        <p:nvSpPr>
          <p:cNvPr id="492" name="Google Shape;492;p43"/>
          <p:cNvSpPr/>
          <p:nvPr/>
        </p:nvSpPr>
        <p:spPr>
          <a:xfrm>
            <a:off x="2217945" y="7900601"/>
            <a:ext cx="9403536" cy="584775"/>
          </a:xfrm>
          <a:prstGeom prst="rect">
            <a:avLst/>
          </a:prstGeom>
          <a:noFill/>
          <a:ln>
            <a:noFill/>
          </a:ln>
        </p:spPr>
        <p:txBody>
          <a:bodyPr anchorCtr="0" anchor="t" bIns="45700" lIns="91425" spcFirstLastPara="1" rIns="91425" wrap="square" tIns="45700">
            <a:spAutoFit/>
          </a:bodyPr>
          <a:lstStyle/>
          <a:p>
            <a:pPr indent="0" lvl="1" marL="457200" marR="0" rtl="0" algn="l">
              <a:lnSpc>
                <a:spcPct val="100000"/>
              </a:lnSpc>
              <a:spcBef>
                <a:spcPts val="0"/>
              </a:spcBef>
              <a:spcAft>
                <a:spcPts val="0"/>
              </a:spcAft>
              <a:buNone/>
            </a:pPr>
            <a:r>
              <a:rPr b="0" i="0" lang="en-US" sz="3200" u="none" cap="none" strike="noStrike">
                <a:solidFill>
                  <a:srgbClr val="000000"/>
                </a:solidFill>
                <a:latin typeface="Calibri"/>
                <a:ea typeface="Calibri"/>
                <a:cs typeface="Calibri"/>
                <a:sym typeface="Calibri"/>
              </a:rPr>
              <a:t>A short video walkthrough of the CRAAP framework.</a:t>
            </a:r>
            <a:endParaRPr b="0" i="0" sz="3200" u="none" cap="none" strike="noStrik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4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1: CRAAP Framework in Practice</a:t>
            </a:r>
            <a:endParaRPr/>
          </a:p>
        </p:txBody>
      </p:sp>
      <p:sp>
        <p:nvSpPr>
          <p:cNvPr id="498" name="Google Shape;498;p46"/>
          <p:cNvSpPr txBox="1"/>
          <p:nvPr>
            <p:ph idx="1" type="subTitle"/>
          </p:nvPr>
        </p:nvSpPr>
        <p:spPr>
          <a:xfrm>
            <a:off x="1013346" y="2589663"/>
            <a:ext cx="9045054"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latin typeface="Calibri"/>
                <a:ea typeface="Calibri"/>
                <a:cs typeface="Calibri"/>
                <a:sym typeface="Calibri"/>
              </a:rPr>
              <a:t>Digital Checklist: Participants use an editable worksheet or digital checklist (e.g., Google Docs, fillable PDF)</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latin typeface="Calibri"/>
              <a:ea typeface="Calibri"/>
              <a:cs typeface="Calibri"/>
              <a:sym typeface="Calibri"/>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latin typeface="Calibri"/>
                <a:ea typeface="Calibri"/>
                <a:cs typeface="Calibri"/>
                <a:sym typeface="Calibri"/>
              </a:rPr>
              <a:t>Participants apply the CRAAP criteria to evaluate online articles from a provided list</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latin typeface="Calibri"/>
              <a:ea typeface="Calibri"/>
              <a:cs typeface="Calibri"/>
              <a:sym typeface="Calibri"/>
            </a:endParaRPr>
          </a:p>
        </p:txBody>
      </p:sp>
      <p:sp>
        <p:nvSpPr>
          <p:cNvPr id="499" name="Google Shape;499;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00" name="Google Shape;500;p46"/>
          <p:cNvGrpSpPr/>
          <p:nvPr/>
        </p:nvGrpSpPr>
        <p:grpSpPr>
          <a:xfrm>
            <a:off x="790770" y="-112458"/>
            <a:ext cx="1427175" cy="786776"/>
            <a:chOff x="0" y="-38100"/>
            <a:chExt cx="373234" cy="205757"/>
          </a:xfrm>
        </p:grpSpPr>
        <p:sp>
          <p:nvSpPr>
            <p:cNvPr id="501" name="Google Shape;501;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2" name="Google Shape;502;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3" name="Google Shape;503;p46"/>
          <p:cNvGrpSpPr/>
          <p:nvPr/>
        </p:nvGrpSpPr>
        <p:grpSpPr>
          <a:xfrm>
            <a:off x="0" y="-112458"/>
            <a:ext cx="315272" cy="786776"/>
            <a:chOff x="0" y="-38100"/>
            <a:chExt cx="82450" cy="205757"/>
          </a:xfrm>
        </p:grpSpPr>
        <p:sp>
          <p:nvSpPr>
            <p:cNvPr id="504" name="Google Shape;504;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5" name="Google Shape;505;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6" name="Google Shape;506;p46"/>
          <p:cNvGrpSpPr/>
          <p:nvPr/>
        </p:nvGrpSpPr>
        <p:grpSpPr>
          <a:xfrm>
            <a:off x="0" y="1116904"/>
            <a:ext cx="503883" cy="1931922"/>
            <a:chOff x="0" y="-38100"/>
            <a:chExt cx="131775" cy="505235"/>
          </a:xfrm>
        </p:grpSpPr>
        <p:sp>
          <p:nvSpPr>
            <p:cNvPr id="507" name="Google Shape;507;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8" name="Google Shape;508;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09" name="Google Shape;509;p46"/>
          <p:cNvPicPr preferRelativeResize="0"/>
          <p:nvPr/>
        </p:nvPicPr>
        <p:blipFill rotWithShape="1">
          <a:blip r:embed="rId4">
            <a:alphaModFix/>
          </a:blip>
          <a:srcRect b="0" l="0" r="0" t="0"/>
          <a:stretch/>
        </p:blipFill>
        <p:spPr>
          <a:xfrm>
            <a:off x="12372110" y="2589661"/>
            <a:ext cx="4677428" cy="482984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4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1: CRAAP Framework in Practice</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Reflection</a:t>
            </a:r>
            <a:endParaRPr/>
          </a:p>
        </p:txBody>
      </p:sp>
      <p:sp>
        <p:nvSpPr>
          <p:cNvPr id="515" name="Google Shape;515;p47"/>
          <p:cNvSpPr txBox="1"/>
          <p:nvPr>
            <p:ph idx="1" type="subTitle"/>
          </p:nvPr>
        </p:nvSpPr>
        <p:spPr>
          <a:xfrm>
            <a:off x="1013346" y="2589663"/>
            <a:ext cx="8955408" cy="7059304"/>
          </a:xfrm>
          <a:prstGeom prst="rect">
            <a:avLst/>
          </a:prstGeom>
          <a:noFill/>
          <a:ln>
            <a:noFill/>
          </a:ln>
        </p:spPr>
        <p:txBody>
          <a:bodyPr anchorCtr="0" anchor="t" bIns="45700" lIns="91425" spcFirstLastPara="1" rIns="91425" wrap="square" tIns="45700">
            <a:normAutofit/>
          </a:bodyPr>
          <a:lstStyle/>
          <a:p>
            <a:pPr indent="0" lvl="2" marL="990600" rtl="0" algn="l">
              <a:lnSpc>
                <a:spcPct val="100000"/>
              </a:lnSpc>
              <a:spcBef>
                <a:spcPts val="480"/>
              </a:spcBef>
              <a:spcAft>
                <a:spcPts val="0"/>
              </a:spcAft>
              <a:buSzPts val="2400"/>
              <a:buNone/>
            </a:pPr>
            <a:r>
              <a:rPr lang="en-US" sz="3200">
                <a:solidFill>
                  <a:schemeClr val="dk1"/>
                </a:solidFill>
              </a:rPr>
              <a:t>Participants submit a brief reflection on the Discussion forum:</a:t>
            </a:r>
            <a:endParaRPr/>
          </a:p>
          <a:p>
            <a:pPr indent="0" lvl="2" marL="990600" rtl="0" algn="l">
              <a:lnSpc>
                <a:spcPct val="100000"/>
              </a:lnSpc>
              <a:spcBef>
                <a:spcPts val="480"/>
              </a:spcBef>
              <a:spcAft>
                <a:spcPts val="0"/>
              </a:spcAft>
              <a:buSzPts val="2400"/>
              <a:buNone/>
            </a:pPr>
            <a:r>
              <a:t/>
            </a:r>
            <a:endParaRPr b="1" sz="3200">
              <a:solidFill>
                <a:schemeClr val="dk1"/>
              </a:solidFill>
            </a:endParaRPr>
          </a:p>
          <a:p>
            <a:pPr indent="0" lvl="2" marL="990600" rtl="0" algn="l">
              <a:lnSpc>
                <a:spcPct val="100000"/>
              </a:lnSpc>
              <a:spcBef>
                <a:spcPts val="480"/>
              </a:spcBef>
              <a:spcAft>
                <a:spcPts val="0"/>
              </a:spcAft>
              <a:buSzPts val="2400"/>
              <a:buNone/>
            </a:pPr>
            <a:r>
              <a:rPr b="1" lang="en-US" sz="3200">
                <a:solidFill>
                  <a:schemeClr val="dk1"/>
                </a:solidFill>
              </a:rPr>
              <a:t>Questions:</a:t>
            </a:r>
            <a:endParaRPr/>
          </a:p>
          <a:p>
            <a:pPr indent="-457200" lvl="2" marL="1447800" rtl="0" algn="l">
              <a:lnSpc>
                <a:spcPct val="100000"/>
              </a:lnSpc>
              <a:spcBef>
                <a:spcPts val="480"/>
              </a:spcBef>
              <a:spcAft>
                <a:spcPts val="0"/>
              </a:spcAft>
              <a:buSzPts val="2400"/>
              <a:buFont typeface="Arial"/>
              <a:buChar char="•"/>
            </a:pPr>
            <a:r>
              <a:rPr lang="en-US" sz="3200">
                <a:solidFill>
                  <a:schemeClr val="dk1"/>
                </a:solidFill>
              </a:rPr>
              <a:t>Which CRAAP criterion did the article fail or succeed at most?</a:t>
            </a:r>
            <a:endParaRPr/>
          </a:p>
          <a:p>
            <a:pPr indent="-457200" lvl="2" marL="1447800" rtl="0" algn="l">
              <a:lnSpc>
                <a:spcPct val="100000"/>
              </a:lnSpc>
              <a:spcBef>
                <a:spcPts val="1680"/>
              </a:spcBef>
              <a:spcAft>
                <a:spcPts val="0"/>
              </a:spcAft>
              <a:buSzPts val="2400"/>
              <a:buFont typeface="Arial"/>
              <a:buChar char="•"/>
            </a:pPr>
            <a:r>
              <a:rPr lang="en-US" sz="3200">
                <a:solidFill>
                  <a:schemeClr val="dk1"/>
                </a:solidFill>
              </a:rPr>
              <a:t>Were there any sources that initially seemed credible but failed a CRAAP criterion upon closer inspection?</a:t>
            </a:r>
            <a:endParaRPr/>
          </a:p>
          <a:p>
            <a:pPr indent="-457200" lvl="2" marL="1447800" rtl="0" algn="l">
              <a:lnSpc>
                <a:spcPct val="100000"/>
              </a:lnSpc>
              <a:spcBef>
                <a:spcPts val="1680"/>
              </a:spcBef>
              <a:spcAft>
                <a:spcPts val="1200"/>
              </a:spcAft>
              <a:buSzPts val="2400"/>
              <a:buFont typeface="Arial"/>
              <a:buChar char="•"/>
            </a:pPr>
            <a:r>
              <a:rPr lang="en-US" sz="3200">
                <a:solidFill>
                  <a:schemeClr val="dk1"/>
                </a:solidFill>
              </a:rPr>
              <a:t>What was the most challenging part of applying the CRAAP test?</a:t>
            </a:r>
            <a:endParaRPr/>
          </a:p>
        </p:txBody>
      </p:sp>
      <p:sp>
        <p:nvSpPr>
          <p:cNvPr id="516" name="Google Shape;516;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17" name="Google Shape;517;p47"/>
          <p:cNvGrpSpPr/>
          <p:nvPr/>
        </p:nvGrpSpPr>
        <p:grpSpPr>
          <a:xfrm>
            <a:off x="790770" y="-112458"/>
            <a:ext cx="1427175" cy="786776"/>
            <a:chOff x="0" y="-38100"/>
            <a:chExt cx="373234" cy="205757"/>
          </a:xfrm>
        </p:grpSpPr>
        <p:sp>
          <p:nvSpPr>
            <p:cNvPr id="518" name="Google Shape;518;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9" name="Google Shape;519;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0" name="Google Shape;520;p47"/>
          <p:cNvGrpSpPr/>
          <p:nvPr/>
        </p:nvGrpSpPr>
        <p:grpSpPr>
          <a:xfrm>
            <a:off x="0" y="-112458"/>
            <a:ext cx="315272" cy="786776"/>
            <a:chOff x="0" y="-38100"/>
            <a:chExt cx="82450" cy="205757"/>
          </a:xfrm>
        </p:grpSpPr>
        <p:sp>
          <p:nvSpPr>
            <p:cNvPr id="521" name="Google Shape;521;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2" name="Google Shape;522;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3" name="Google Shape;523;p47"/>
          <p:cNvGrpSpPr/>
          <p:nvPr/>
        </p:nvGrpSpPr>
        <p:grpSpPr>
          <a:xfrm>
            <a:off x="0" y="1116904"/>
            <a:ext cx="503883" cy="1931922"/>
            <a:chOff x="0" y="-38100"/>
            <a:chExt cx="131775" cy="505235"/>
          </a:xfrm>
        </p:grpSpPr>
        <p:sp>
          <p:nvSpPr>
            <p:cNvPr id="524" name="Google Shape;524;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5" name="Google Shape;525;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26" name="Google Shape;526;p47"/>
          <p:cNvPicPr preferRelativeResize="0"/>
          <p:nvPr/>
        </p:nvPicPr>
        <p:blipFill rotWithShape="1">
          <a:blip r:embed="rId4">
            <a:alphaModFix/>
          </a:blip>
          <a:srcRect b="0" l="0" r="0" t="0"/>
          <a:stretch/>
        </p:blipFill>
        <p:spPr>
          <a:xfrm>
            <a:off x="11673284" y="2082863"/>
            <a:ext cx="5104677" cy="75124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4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2: SIFT Method in Action</a:t>
            </a:r>
            <a:br>
              <a:rPr lang="en-US">
                <a:latin typeface="Bricolage Grotesque"/>
                <a:ea typeface="Bricolage Grotesque"/>
                <a:cs typeface="Bricolage Grotesque"/>
                <a:sym typeface="Bricolage Grotesque"/>
              </a:rPr>
            </a:br>
            <a:r>
              <a:rPr i="1" lang="en-US">
                <a:latin typeface="Bricolage Grotesque"/>
                <a:ea typeface="Bricolage Grotesque"/>
                <a:cs typeface="Bricolage Grotesque"/>
                <a:sym typeface="Bricolage Grotesque"/>
              </a:rPr>
              <a:t>Evaluating Misinformation Online</a:t>
            </a:r>
            <a:endParaRPr i="1"/>
          </a:p>
        </p:txBody>
      </p:sp>
      <p:sp>
        <p:nvSpPr>
          <p:cNvPr id="532" name="Google Shape;532;p4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What you will learn</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Learn the SIFT Method for evaluating information.</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Apply SIFT to analyze an example of misinformation.</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Reflect on your own online behavior and strategies.</a:t>
            </a:r>
            <a:endParaRPr>
              <a:solidFill>
                <a:schemeClr val="dk1"/>
              </a:solidFill>
            </a:endParaRPr>
          </a:p>
        </p:txBody>
      </p:sp>
      <p:sp>
        <p:nvSpPr>
          <p:cNvPr id="533" name="Google Shape;533;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34" name="Google Shape;534;p48"/>
          <p:cNvGrpSpPr/>
          <p:nvPr/>
        </p:nvGrpSpPr>
        <p:grpSpPr>
          <a:xfrm>
            <a:off x="790770" y="-112458"/>
            <a:ext cx="1427175" cy="786776"/>
            <a:chOff x="0" y="-38100"/>
            <a:chExt cx="373234" cy="205757"/>
          </a:xfrm>
        </p:grpSpPr>
        <p:sp>
          <p:nvSpPr>
            <p:cNvPr id="535" name="Google Shape;535;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6" name="Google Shape;536;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7" name="Google Shape;537;p48"/>
          <p:cNvGrpSpPr/>
          <p:nvPr/>
        </p:nvGrpSpPr>
        <p:grpSpPr>
          <a:xfrm>
            <a:off x="0" y="-112458"/>
            <a:ext cx="315272" cy="786776"/>
            <a:chOff x="0" y="-38100"/>
            <a:chExt cx="82450" cy="205757"/>
          </a:xfrm>
        </p:grpSpPr>
        <p:sp>
          <p:nvSpPr>
            <p:cNvPr id="538" name="Google Shape;538;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9" name="Google Shape;539;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0" name="Google Shape;540;p48"/>
          <p:cNvGrpSpPr/>
          <p:nvPr/>
        </p:nvGrpSpPr>
        <p:grpSpPr>
          <a:xfrm>
            <a:off x="0" y="1116904"/>
            <a:ext cx="503883" cy="1931922"/>
            <a:chOff x="0" y="-38100"/>
            <a:chExt cx="131775" cy="505235"/>
          </a:xfrm>
        </p:grpSpPr>
        <p:sp>
          <p:nvSpPr>
            <p:cNvPr id="541" name="Google Shape;541;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2" name="Google Shape;542;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4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What is SIFT?</a:t>
            </a:r>
            <a:endParaRPr/>
          </a:p>
        </p:txBody>
      </p:sp>
      <p:sp>
        <p:nvSpPr>
          <p:cNvPr id="548" name="Google Shape;548;p4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SIFT Steps: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549" name="Google Shape;549;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50" name="Google Shape;550;p49"/>
          <p:cNvGrpSpPr/>
          <p:nvPr/>
        </p:nvGrpSpPr>
        <p:grpSpPr>
          <a:xfrm>
            <a:off x="790770" y="-112458"/>
            <a:ext cx="1427175" cy="786776"/>
            <a:chOff x="0" y="-38100"/>
            <a:chExt cx="373234" cy="205757"/>
          </a:xfrm>
        </p:grpSpPr>
        <p:sp>
          <p:nvSpPr>
            <p:cNvPr id="551" name="Google Shape;551;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2" name="Google Shape;552;p4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3" name="Google Shape;553;p49"/>
          <p:cNvGrpSpPr/>
          <p:nvPr/>
        </p:nvGrpSpPr>
        <p:grpSpPr>
          <a:xfrm>
            <a:off x="0" y="-112458"/>
            <a:ext cx="315272" cy="786776"/>
            <a:chOff x="0" y="-38100"/>
            <a:chExt cx="82450" cy="205757"/>
          </a:xfrm>
        </p:grpSpPr>
        <p:sp>
          <p:nvSpPr>
            <p:cNvPr id="554" name="Google Shape;554;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5" name="Google Shape;555;p4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6" name="Google Shape;556;p49"/>
          <p:cNvGrpSpPr/>
          <p:nvPr/>
        </p:nvGrpSpPr>
        <p:grpSpPr>
          <a:xfrm>
            <a:off x="0" y="1116904"/>
            <a:ext cx="503883" cy="1931922"/>
            <a:chOff x="0" y="-38100"/>
            <a:chExt cx="131775" cy="505235"/>
          </a:xfrm>
        </p:grpSpPr>
        <p:sp>
          <p:nvSpPr>
            <p:cNvPr id="557" name="Google Shape;557;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8" name="Google Shape;558;p4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9" name="Google Shape;559;p49"/>
          <p:cNvGrpSpPr/>
          <p:nvPr/>
        </p:nvGrpSpPr>
        <p:grpSpPr>
          <a:xfrm>
            <a:off x="4295883" y="1892170"/>
            <a:ext cx="12192000" cy="7996140"/>
            <a:chOff x="0" y="65929"/>
            <a:chExt cx="12192000" cy="7996140"/>
          </a:xfrm>
        </p:grpSpPr>
        <p:sp>
          <p:nvSpPr>
            <p:cNvPr id="560" name="Google Shape;560;p49"/>
            <p:cNvSpPr/>
            <p:nvPr/>
          </p:nvSpPr>
          <p:spPr>
            <a:xfrm>
              <a:off x="0" y="523489"/>
              <a:ext cx="12192000" cy="1757700"/>
            </a:xfrm>
            <a:prstGeom prst="rect">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49"/>
            <p:cNvSpPr txBox="1"/>
            <p:nvPr/>
          </p:nvSpPr>
          <p:spPr>
            <a:xfrm>
              <a:off x="0" y="523489"/>
              <a:ext cx="12192000" cy="1757700"/>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Pause and think before interacting with or sharing information.</a:t>
              </a:r>
              <a:endParaRPr b="0" i="0" sz="3100" u="none" cap="none" strike="noStrike">
                <a:solidFill>
                  <a:srgbClr val="000000"/>
                </a:solidFill>
                <a:latin typeface="Arial"/>
                <a:ea typeface="Arial"/>
                <a:cs typeface="Arial"/>
                <a:sym typeface="Arial"/>
              </a:endParaRPr>
            </a:p>
          </p:txBody>
        </p:sp>
        <p:sp>
          <p:nvSpPr>
            <p:cNvPr id="562" name="Google Shape;562;p49"/>
            <p:cNvSpPr/>
            <p:nvPr/>
          </p:nvSpPr>
          <p:spPr>
            <a:xfrm>
              <a:off x="609600" y="6592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49"/>
            <p:cNvSpPr txBox="1"/>
            <p:nvPr/>
          </p:nvSpPr>
          <p:spPr>
            <a:xfrm>
              <a:off x="654272" y="11060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Stop: </a:t>
              </a:r>
              <a:endParaRPr b="0" i="0" sz="3100" u="none" cap="none" strike="noStrike">
                <a:solidFill>
                  <a:schemeClr val="lt1"/>
                </a:solidFill>
                <a:latin typeface="Arial"/>
                <a:ea typeface="Arial"/>
                <a:cs typeface="Arial"/>
                <a:sym typeface="Arial"/>
              </a:endParaRPr>
            </a:p>
          </p:txBody>
        </p:sp>
        <p:sp>
          <p:nvSpPr>
            <p:cNvPr id="564" name="Google Shape;564;p49"/>
            <p:cNvSpPr/>
            <p:nvPr/>
          </p:nvSpPr>
          <p:spPr>
            <a:xfrm>
              <a:off x="0" y="2906149"/>
              <a:ext cx="12192000" cy="1318275"/>
            </a:xfrm>
            <a:prstGeom prst="rect">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49"/>
            <p:cNvSpPr txBox="1"/>
            <p:nvPr/>
          </p:nvSpPr>
          <p:spPr>
            <a:xfrm>
              <a:off x="0" y="2906149"/>
              <a:ext cx="12192000" cy="1318275"/>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Who created the information? Are they credible?</a:t>
              </a:r>
              <a:endParaRPr b="0" i="0" sz="3100" u="none" cap="none" strike="noStrike">
                <a:solidFill>
                  <a:srgbClr val="000000"/>
                </a:solidFill>
                <a:latin typeface="Arial"/>
                <a:ea typeface="Arial"/>
                <a:cs typeface="Arial"/>
                <a:sym typeface="Arial"/>
              </a:endParaRPr>
            </a:p>
          </p:txBody>
        </p:sp>
        <p:sp>
          <p:nvSpPr>
            <p:cNvPr id="566" name="Google Shape;566;p49"/>
            <p:cNvSpPr/>
            <p:nvPr/>
          </p:nvSpPr>
          <p:spPr>
            <a:xfrm>
              <a:off x="609600" y="244858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49"/>
            <p:cNvSpPr txBox="1"/>
            <p:nvPr/>
          </p:nvSpPr>
          <p:spPr>
            <a:xfrm>
              <a:off x="654272" y="249326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Investigate the Source:</a:t>
              </a:r>
              <a:endParaRPr b="0" i="0" sz="3100" u="none" cap="none" strike="noStrike">
                <a:solidFill>
                  <a:schemeClr val="lt1"/>
                </a:solidFill>
                <a:latin typeface="Arial"/>
                <a:ea typeface="Arial"/>
                <a:cs typeface="Arial"/>
                <a:sym typeface="Arial"/>
              </a:endParaRPr>
            </a:p>
          </p:txBody>
        </p:sp>
        <p:sp>
          <p:nvSpPr>
            <p:cNvPr id="568" name="Google Shape;568;p49"/>
            <p:cNvSpPr/>
            <p:nvPr/>
          </p:nvSpPr>
          <p:spPr>
            <a:xfrm>
              <a:off x="0" y="4849385"/>
              <a:ext cx="12192000" cy="1293862"/>
            </a:xfrm>
            <a:prstGeom prst="rect">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49"/>
            <p:cNvSpPr txBox="1"/>
            <p:nvPr/>
          </p:nvSpPr>
          <p:spPr>
            <a:xfrm>
              <a:off x="0" y="4849385"/>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Look for more reliable sources or perspectives.</a:t>
              </a:r>
              <a:endParaRPr/>
            </a:p>
          </p:txBody>
        </p:sp>
        <p:sp>
          <p:nvSpPr>
            <p:cNvPr id="570" name="Google Shape;570;p49"/>
            <p:cNvSpPr/>
            <p:nvPr/>
          </p:nvSpPr>
          <p:spPr>
            <a:xfrm>
              <a:off x="609600" y="4391825"/>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49"/>
            <p:cNvSpPr txBox="1"/>
            <p:nvPr/>
          </p:nvSpPr>
          <p:spPr>
            <a:xfrm>
              <a:off x="654272" y="4436497"/>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Find Better Coverage:</a:t>
              </a:r>
              <a:endParaRPr/>
            </a:p>
          </p:txBody>
        </p:sp>
        <p:sp>
          <p:nvSpPr>
            <p:cNvPr id="572" name="Google Shape;572;p49"/>
            <p:cNvSpPr/>
            <p:nvPr/>
          </p:nvSpPr>
          <p:spPr>
            <a:xfrm>
              <a:off x="0" y="6768207"/>
              <a:ext cx="12192000" cy="1293862"/>
            </a:xfrm>
            <a:prstGeom prst="rect">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49"/>
            <p:cNvSpPr txBox="1"/>
            <p:nvPr/>
          </p:nvSpPr>
          <p:spPr>
            <a:xfrm>
              <a:off x="0" y="6768207"/>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Verify evidence and find original context.</a:t>
              </a:r>
              <a:endParaRPr/>
            </a:p>
          </p:txBody>
        </p:sp>
        <p:sp>
          <p:nvSpPr>
            <p:cNvPr id="574" name="Google Shape;574;p49"/>
            <p:cNvSpPr/>
            <p:nvPr/>
          </p:nvSpPr>
          <p:spPr>
            <a:xfrm>
              <a:off x="609600" y="6310647"/>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49"/>
            <p:cNvSpPr txBox="1"/>
            <p:nvPr/>
          </p:nvSpPr>
          <p:spPr>
            <a:xfrm>
              <a:off x="654272" y="6355319"/>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Trace Claims, Quotes, and Media:</a:t>
              </a:r>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5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Real-World Example</a:t>
            </a:r>
            <a:endParaRPr/>
          </a:p>
        </p:txBody>
      </p:sp>
      <p:sp>
        <p:nvSpPr>
          <p:cNvPr id="581" name="Google Shape;581;p50"/>
          <p:cNvSpPr txBox="1"/>
          <p:nvPr>
            <p:ph idx="1" type="subTitle"/>
          </p:nvPr>
        </p:nvSpPr>
        <p:spPr>
          <a:xfrm>
            <a:off x="1013346" y="2589663"/>
            <a:ext cx="7201968" cy="7059304"/>
          </a:xfrm>
          <a:prstGeom prst="rect">
            <a:avLst/>
          </a:prstGeom>
          <a:noFill/>
          <a:ln>
            <a:noFill/>
          </a:ln>
        </p:spPr>
        <p:txBody>
          <a:bodyPr anchorCtr="0" anchor="t" bIns="45700" lIns="91425" spcFirstLastPara="1" rIns="91425" wrap="square" tIns="45700">
            <a:normAutofit lnSpcReduction="10000"/>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Can You Spot the Misinformation?</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 viral tweet claiming false health information.</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Why might someone believe this at first glance?</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Steps to explore:</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Who published this?</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Are there other reports about this research?</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Is this claim supported by valid sources?</a:t>
            </a:r>
            <a:endParaRPr/>
          </a:p>
        </p:txBody>
      </p:sp>
      <p:sp>
        <p:nvSpPr>
          <p:cNvPr id="582" name="Google Shape;582;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83" name="Google Shape;583;p50"/>
          <p:cNvGrpSpPr/>
          <p:nvPr/>
        </p:nvGrpSpPr>
        <p:grpSpPr>
          <a:xfrm>
            <a:off x="790770" y="-112458"/>
            <a:ext cx="1427175" cy="786776"/>
            <a:chOff x="0" y="-38100"/>
            <a:chExt cx="373234" cy="205757"/>
          </a:xfrm>
        </p:grpSpPr>
        <p:sp>
          <p:nvSpPr>
            <p:cNvPr id="584" name="Google Shape;584;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5" name="Google Shape;585;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6" name="Google Shape;586;p50"/>
          <p:cNvGrpSpPr/>
          <p:nvPr/>
        </p:nvGrpSpPr>
        <p:grpSpPr>
          <a:xfrm>
            <a:off x="0" y="-112458"/>
            <a:ext cx="315272" cy="786776"/>
            <a:chOff x="0" y="-38100"/>
            <a:chExt cx="82450" cy="205757"/>
          </a:xfrm>
        </p:grpSpPr>
        <p:sp>
          <p:nvSpPr>
            <p:cNvPr id="587" name="Google Shape;587;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8" name="Google Shape;588;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9" name="Google Shape;589;p50"/>
          <p:cNvGrpSpPr/>
          <p:nvPr/>
        </p:nvGrpSpPr>
        <p:grpSpPr>
          <a:xfrm>
            <a:off x="0" y="1116904"/>
            <a:ext cx="503883" cy="1931922"/>
            <a:chOff x="0" y="-38100"/>
            <a:chExt cx="131775" cy="505235"/>
          </a:xfrm>
        </p:grpSpPr>
        <p:sp>
          <p:nvSpPr>
            <p:cNvPr id="590" name="Google Shape;590;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1" name="Google Shape;591;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92" name="Google Shape;592;p50"/>
          <p:cNvPicPr preferRelativeResize="0"/>
          <p:nvPr/>
        </p:nvPicPr>
        <p:blipFill rotWithShape="1">
          <a:blip r:embed="rId4">
            <a:alphaModFix/>
          </a:blip>
          <a:srcRect b="0" l="0" r="0" t="0"/>
          <a:stretch/>
        </p:blipFill>
        <p:spPr>
          <a:xfrm>
            <a:off x="10067639" y="2362426"/>
            <a:ext cx="6963747" cy="6954220"/>
          </a:xfrm>
          <a:prstGeom prst="rect">
            <a:avLst/>
          </a:prstGeom>
          <a:noFill/>
          <a:ln>
            <a:noFill/>
          </a:ln>
        </p:spPr>
      </p:pic>
      <p:sp>
        <p:nvSpPr>
          <p:cNvPr id="593" name="Google Shape;593;p50"/>
          <p:cNvSpPr txBox="1"/>
          <p:nvPr/>
        </p:nvSpPr>
        <p:spPr>
          <a:xfrm>
            <a:off x="15415765" y="9495078"/>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Generated by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5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Using SIFT in Real-Time</a:t>
            </a:r>
            <a:br>
              <a:rPr lang="en-US">
                <a:solidFill>
                  <a:schemeClr val="dk1"/>
                </a:solidFill>
                <a:latin typeface="Bricolage Grotesque"/>
                <a:ea typeface="Bricolage Grotesque"/>
                <a:cs typeface="Bricolage Grotesque"/>
                <a:sym typeface="Bricolage Grotesque"/>
              </a:rPr>
            </a:br>
            <a:r>
              <a:rPr i="1" lang="en-US">
                <a:solidFill>
                  <a:schemeClr val="dk1"/>
                </a:solidFill>
                <a:latin typeface="Bricolage Grotesque"/>
                <a:ea typeface="Bricolage Grotesque"/>
                <a:cs typeface="Bricolage Grotesque"/>
                <a:sym typeface="Bricolage Grotesque"/>
              </a:rPr>
              <a:t>How to Evaluate This Case</a:t>
            </a:r>
            <a:endParaRPr i="1"/>
          </a:p>
        </p:txBody>
      </p:sp>
      <p:sp>
        <p:nvSpPr>
          <p:cNvPr id="599" name="Google Shape;599;p5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Applying SIFT steps: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600" name="Google Shape;600;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01" name="Google Shape;601;p51"/>
          <p:cNvGrpSpPr/>
          <p:nvPr/>
        </p:nvGrpSpPr>
        <p:grpSpPr>
          <a:xfrm>
            <a:off x="790770" y="-112458"/>
            <a:ext cx="1427175" cy="786776"/>
            <a:chOff x="0" y="-38100"/>
            <a:chExt cx="373234" cy="205757"/>
          </a:xfrm>
        </p:grpSpPr>
        <p:sp>
          <p:nvSpPr>
            <p:cNvPr id="602" name="Google Shape;602;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3" name="Google Shape;603;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04" name="Google Shape;604;p51"/>
          <p:cNvGrpSpPr/>
          <p:nvPr/>
        </p:nvGrpSpPr>
        <p:grpSpPr>
          <a:xfrm>
            <a:off x="0" y="-112458"/>
            <a:ext cx="315272" cy="786776"/>
            <a:chOff x="0" y="-38100"/>
            <a:chExt cx="82450" cy="205757"/>
          </a:xfrm>
        </p:grpSpPr>
        <p:sp>
          <p:nvSpPr>
            <p:cNvPr id="605" name="Google Shape;605;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6" name="Google Shape;606;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07" name="Google Shape;607;p51"/>
          <p:cNvGrpSpPr/>
          <p:nvPr/>
        </p:nvGrpSpPr>
        <p:grpSpPr>
          <a:xfrm>
            <a:off x="0" y="1116904"/>
            <a:ext cx="503883" cy="1931922"/>
            <a:chOff x="0" y="-38100"/>
            <a:chExt cx="131775" cy="505235"/>
          </a:xfrm>
        </p:grpSpPr>
        <p:sp>
          <p:nvSpPr>
            <p:cNvPr id="608" name="Google Shape;608;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09" name="Google Shape;609;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10" name="Google Shape;610;p51"/>
          <p:cNvGrpSpPr/>
          <p:nvPr/>
        </p:nvGrpSpPr>
        <p:grpSpPr>
          <a:xfrm>
            <a:off x="3677691" y="4918008"/>
            <a:ext cx="12188778" cy="4108582"/>
            <a:chOff x="1610" y="2009708"/>
            <a:chExt cx="12188778" cy="4108582"/>
          </a:xfrm>
        </p:grpSpPr>
        <p:sp>
          <p:nvSpPr>
            <p:cNvPr id="611" name="Google Shape;611;p51"/>
            <p:cNvSpPr/>
            <p:nvPr/>
          </p:nvSpPr>
          <p:spPr>
            <a:xfrm>
              <a:off x="1610"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51"/>
            <p:cNvSpPr txBox="1"/>
            <p:nvPr/>
          </p:nvSpPr>
          <p:spPr>
            <a:xfrm>
              <a:off x="1610"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Clr>
                  <a:srgbClr val="000000"/>
                </a:buClr>
                <a:buSzPts val="2100"/>
                <a:buFont typeface="Arial"/>
                <a:buNone/>
              </a:pPr>
              <a:r>
                <a:rPr b="0" i="0" lang="en-US" sz="2100" u="none" cap="none" strike="noStrike">
                  <a:solidFill>
                    <a:schemeClr val="dk1"/>
                  </a:solidFill>
                  <a:latin typeface="Bricolage Grotesque"/>
                  <a:ea typeface="Bricolage Grotesque"/>
                  <a:cs typeface="Bricolage Grotesque"/>
                  <a:sym typeface="Bricolage Grotesque"/>
                </a:rPr>
                <a:t>Step 1: </a:t>
              </a:r>
              <a:endParaRPr b="0" i="0" sz="2100" u="none" cap="none" strike="noStrike">
                <a:solidFill>
                  <a:schemeClr val="lt1"/>
                </a:solidFill>
                <a:latin typeface="Arial"/>
                <a:ea typeface="Arial"/>
                <a:cs typeface="Arial"/>
                <a:sym typeface="Arial"/>
              </a:endParaRPr>
            </a:p>
          </p:txBody>
        </p:sp>
        <p:sp>
          <p:nvSpPr>
            <p:cNvPr id="613" name="Google Shape;613;p51"/>
            <p:cNvSpPr/>
            <p:nvPr/>
          </p:nvSpPr>
          <p:spPr>
            <a:xfrm>
              <a:off x="416036" y="2819059"/>
              <a:ext cx="2023377" cy="3299231"/>
            </a:xfrm>
            <a:prstGeom prst="roundRect">
              <a:avLst>
                <a:gd fmla="val 10000" name="adj"/>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51"/>
            <p:cNvSpPr txBox="1"/>
            <p:nvPr/>
          </p:nvSpPr>
          <p:spPr>
            <a:xfrm>
              <a:off x="475299" y="2878322"/>
              <a:ext cx="1904851" cy="3180705"/>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chemeClr val="dk1"/>
                  </a:solidFill>
                  <a:latin typeface="Bricolage Grotesque"/>
                  <a:ea typeface="Bricolage Grotesque"/>
                  <a:cs typeface="Bricolage Grotesque"/>
                  <a:sym typeface="Bricolage Grotesque"/>
                </a:rPr>
                <a:t>Stop — Consider the purpose of the post.</a:t>
              </a:r>
              <a:endParaRPr b="0" i="0" sz="2100" u="none" cap="none" strike="noStrike">
                <a:solidFill>
                  <a:srgbClr val="000000"/>
                </a:solidFill>
                <a:latin typeface="Arial"/>
                <a:ea typeface="Arial"/>
                <a:cs typeface="Arial"/>
                <a:sym typeface="Arial"/>
              </a:endParaRPr>
            </a:p>
          </p:txBody>
        </p:sp>
        <p:sp>
          <p:nvSpPr>
            <p:cNvPr id="615" name="Google Shape;615;p51"/>
            <p:cNvSpPr/>
            <p:nvPr/>
          </p:nvSpPr>
          <p:spPr>
            <a:xfrm>
              <a:off x="2331724" y="2162503"/>
              <a:ext cx="650281" cy="503762"/>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51"/>
            <p:cNvSpPr txBox="1"/>
            <p:nvPr/>
          </p:nvSpPr>
          <p:spPr>
            <a:xfrm>
              <a:off x="2331724"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617" name="Google Shape;617;p51"/>
            <p:cNvSpPr/>
            <p:nvPr/>
          </p:nvSpPr>
          <p:spPr>
            <a:xfrm>
              <a:off x="3251935"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51"/>
            <p:cNvSpPr txBox="1"/>
            <p:nvPr/>
          </p:nvSpPr>
          <p:spPr>
            <a:xfrm>
              <a:off x="3251935"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Clr>
                  <a:srgbClr val="000000"/>
                </a:buClr>
                <a:buSzPts val="2100"/>
                <a:buFont typeface="Arial"/>
                <a:buNone/>
              </a:pPr>
              <a:r>
                <a:rPr b="0" i="0" lang="en-US" sz="2100" u="none" cap="none" strike="noStrike">
                  <a:solidFill>
                    <a:schemeClr val="dk1"/>
                  </a:solidFill>
                  <a:latin typeface="Bricolage Grotesque"/>
                  <a:ea typeface="Bricolage Grotesque"/>
                  <a:cs typeface="Bricolage Grotesque"/>
                  <a:sym typeface="Bricolage Grotesque"/>
                </a:rPr>
                <a:t>Step 2: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Bricolage Grotesque"/>
                <a:ea typeface="Bricolage Grotesque"/>
                <a:cs typeface="Bricolage Grotesque"/>
                <a:sym typeface="Bricolage Grotesque"/>
              </a:endParaRPr>
            </a:p>
          </p:txBody>
        </p:sp>
        <p:sp>
          <p:nvSpPr>
            <p:cNvPr id="619" name="Google Shape;619;p51"/>
            <p:cNvSpPr/>
            <p:nvPr/>
          </p:nvSpPr>
          <p:spPr>
            <a:xfrm>
              <a:off x="3666361" y="2819059"/>
              <a:ext cx="2023377" cy="3299231"/>
            </a:xfrm>
            <a:prstGeom prst="roundRect">
              <a:avLst>
                <a:gd fmla="val 10000" name="adj"/>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51"/>
            <p:cNvSpPr txBox="1"/>
            <p:nvPr/>
          </p:nvSpPr>
          <p:spPr>
            <a:xfrm>
              <a:off x="3725624" y="2878322"/>
              <a:ext cx="1904851" cy="3180705"/>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chemeClr val="dk1"/>
                  </a:solidFill>
                  <a:latin typeface="Bricolage Grotesque"/>
                  <a:ea typeface="Bricolage Grotesque"/>
                  <a:cs typeface="Bricolage Grotesque"/>
                  <a:sym typeface="Bricolage Grotesque"/>
                </a:rPr>
                <a:t>Investigate Source — Use fact-checking sites.</a:t>
              </a:r>
              <a:endParaRPr/>
            </a:p>
          </p:txBody>
        </p:sp>
        <p:sp>
          <p:nvSpPr>
            <p:cNvPr id="621" name="Google Shape;621;p51"/>
            <p:cNvSpPr/>
            <p:nvPr/>
          </p:nvSpPr>
          <p:spPr>
            <a:xfrm>
              <a:off x="5582049" y="2162503"/>
              <a:ext cx="650281" cy="503762"/>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51"/>
            <p:cNvSpPr txBox="1"/>
            <p:nvPr/>
          </p:nvSpPr>
          <p:spPr>
            <a:xfrm>
              <a:off x="5582049"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623" name="Google Shape;623;p51"/>
            <p:cNvSpPr/>
            <p:nvPr/>
          </p:nvSpPr>
          <p:spPr>
            <a:xfrm>
              <a:off x="6502260"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51"/>
            <p:cNvSpPr txBox="1"/>
            <p:nvPr/>
          </p:nvSpPr>
          <p:spPr>
            <a:xfrm>
              <a:off x="6502260"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Clr>
                  <a:srgbClr val="000000"/>
                </a:buClr>
                <a:buSzPts val="2100"/>
                <a:buFont typeface="Arial"/>
                <a:buNone/>
              </a:pPr>
              <a:r>
                <a:rPr b="0" i="0" lang="en-US" sz="2100" u="none" cap="none" strike="noStrike">
                  <a:solidFill>
                    <a:schemeClr val="dk1"/>
                  </a:solidFill>
                  <a:latin typeface="Bricolage Grotesque"/>
                  <a:ea typeface="Bricolage Grotesque"/>
                  <a:cs typeface="Bricolage Grotesque"/>
                  <a:sym typeface="Bricolage Grotesque"/>
                </a:rPr>
                <a:t>Step 3: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Bricolage Grotesque"/>
                <a:ea typeface="Bricolage Grotesque"/>
                <a:cs typeface="Bricolage Grotesque"/>
                <a:sym typeface="Bricolage Grotesque"/>
              </a:endParaRPr>
            </a:p>
          </p:txBody>
        </p:sp>
        <p:sp>
          <p:nvSpPr>
            <p:cNvPr id="625" name="Google Shape;625;p51"/>
            <p:cNvSpPr/>
            <p:nvPr/>
          </p:nvSpPr>
          <p:spPr>
            <a:xfrm>
              <a:off x="6916686" y="2819059"/>
              <a:ext cx="2023377" cy="3299231"/>
            </a:xfrm>
            <a:prstGeom prst="roundRect">
              <a:avLst>
                <a:gd fmla="val 10000" name="adj"/>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51"/>
            <p:cNvSpPr txBox="1"/>
            <p:nvPr/>
          </p:nvSpPr>
          <p:spPr>
            <a:xfrm>
              <a:off x="6975949" y="2878322"/>
              <a:ext cx="1904851" cy="3180705"/>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chemeClr val="dk1"/>
                  </a:solidFill>
                  <a:latin typeface="Bricolage Grotesque"/>
                  <a:ea typeface="Bricolage Grotesque"/>
                  <a:cs typeface="Bricolage Grotesque"/>
                  <a:sym typeface="Bricolage Grotesque"/>
                </a:rPr>
                <a:t>Find Better Coverage — Search for credible coverage of the same topic.</a:t>
              </a:r>
              <a:endParaRPr/>
            </a:p>
          </p:txBody>
        </p:sp>
        <p:sp>
          <p:nvSpPr>
            <p:cNvPr id="627" name="Google Shape;627;p51"/>
            <p:cNvSpPr/>
            <p:nvPr/>
          </p:nvSpPr>
          <p:spPr>
            <a:xfrm>
              <a:off x="8832374" y="2162503"/>
              <a:ext cx="650281" cy="503762"/>
            </a:xfrm>
            <a:prstGeom prst="rightArrow">
              <a:avLst>
                <a:gd fmla="val 60000" name="adj1"/>
                <a:gd fmla="val 50000" name="adj2"/>
              </a:avLst>
            </a:prstGeom>
            <a:solidFill>
              <a:srgbClr val="B1C0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51"/>
            <p:cNvSpPr txBox="1"/>
            <p:nvPr/>
          </p:nvSpPr>
          <p:spPr>
            <a:xfrm>
              <a:off x="8832374"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629" name="Google Shape;629;p51"/>
            <p:cNvSpPr/>
            <p:nvPr/>
          </p:nvSpPr>
          <p:spPr>
            <a:xfrm>
              <a:off x="9752585" y="2009708"/>
              <a:ext cx="2023377" cy="1214026"/>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51"/>
            <p:cNvSpPr txBox="1"/>
            <p:nvPr/>
          </p:nvSpPr>
          <p:spPr>
            <a:xfrm>
              <a:off x="9752585" y="2009708"/>
              <a:ext cx="2023377" cy="809351"/>
            </a:xfrm>
            <a:prstGeom prst="rect">
              <a:avLst/>
            </a:prstGeom>
            <a:noFill/>
            <a:ln>
              <a:noFill/>
            </a:ln>
          </p:spPr>
          <p:txBody>
            <a:bodyPr anchorCtr="0" anchor="t" bIns="80000" lIns="149350" spcFirstLastPara="1" rIns="149350" wrap="square" tIns="149350">
              <a:noAutofit/>
            </a:bodyPr>
            <a:lstStyle/>
            <a:p>
              <a:pPr indent="0" lvl="0" marL="0" marR="0" rtl="0" algn="l">
                <a:lnSpc>
                  <a:spcPct val="90000"/>
                </a:lnSpc>
                <a:spcBef>
                  <a:spcPts val="0"/>
                </a:spcBef>
                <a:spcAft>
                  <a:spcPts val="0"/>
                </a:spcAft>
                <a:buClr>
                  <a:srgbClr val="000000"/>
                </a:buClr>
                <a:buSzPts val="2100"/>
                <a:buFont typeface="Arial"/>
                <a:buNone/>
              </a:pPr>
              <a:r>
                <a:rPr b="0" i="0" lang="en-US" sz="2100" u="none" cap="none" strike="noStrike">
                  <a:solidFill>
                    <a:schemeClr val="dk1"/>
                  </a:solidFill>
                  <a:latin typeface="Bricolage Grotesque"/>
                  <a:ea typeface="Bricolage Grotesque"/>
                  <a:cs typeface="Bricolage Grotesque"/>
                  <a:sym typeface="Bricolage Grotesque"/>
                </a:rPr>
                <a:t>Step 4: </a:t>
              </a:r>
              <a:br>
                <a:rPr b="0" i="0" lang="en-US" sz="2100" u="none" cap="none" strike="noStrike">
                  <a:solidFill>
                    <a:schemeClr val="dk1"/>
                  </a:solidFill>
                  <a:latin typeface="Bricolage Grotesque"/>
                  <a:ea typeface="Bricolage Grotesque"/>
                  <a:cs typeface="Bricolage Grotesque"/>
                  <a:sym typeface="Bricolage Grotesque"/>
                </a:rPr>
              </a:br>
              <a:endParaRPr b="0" i="0" sz="2100" u="none" cap="none" strike="noStrike">
                <a:solidFill>
                  <a:schemeClr val="dk1"/>
                </a:solidFill>
                <a:latin typeface="Arial"/>
                <a:ea typeface="Arial"/>
                <a:cs typeface="Arial"/>
                <a:sym typeface="Arial"/>
              </a:endParaRPr>
            </a:p>
          </p:txBody>
        </p:sp>
        <p:sp>
          <p:nvSpPr>
            <p:cNvPr id="631" name="Google Shape;631;p51"/>
            <p:cNvSpPr/>
            <p:nvPr/>
          </p:nvSpPr>
          <p:spPr>
            <a:xfrm>
              <a:off x="10167011" y="2819059"/>
              <a:ext cx="2023377" cy="3299231"/>
            </a:xfrm>
            <a:prstGeom prst="roundRect">
              <a:avLst>
                <a:gd fmla="val 10000" name="adj"/>
              </a:avLst>
            </a:prstGeom>
            <a:solidFill>
              <a:schemeClr val="lt1">
                <a:alpha val="89803"/>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51"/>
            <p:cNvSpPr txBox="1"/>
            <p:nvPr/>
          </p:nvSpPr>
          <p:spPr>
            <a:xfrm>
              <a:off x="10226274" y="2878322"/>
              <a:ext cx="1904851" cy="3180705"/>
            </a:xfrm>
            <a:prstGeom prst="rect">
              <a:avLst/>
            </a:prstGeom>
            <a:noFill/>
            <a:ln>
              <a:noFill/>
            </a:ln>
          </p:spPr>
          <p:txBody>
            <a:bodyPr anchorCtr="0" anchor="t" bIns="149350" lIns="149350" spcFirstLastPara="1" rIns="149350" wrap="square" tIns="149350">
              <a:noAutofit/>
            </a:bodyPr>
            <a:lstStyle/>
            <a:p>
              <a:pPr indent="-228600" lvl="1" marL="228600" marR="0" rtl="0" algn="l">
                <a:lnSpc>
                  <a:spcPct val="90000"/>
                </a:lnSpc>
                <a:spcBef>
                  <a:spcPts val="0"/>
                </a:spcBef>
                <a:spcAft>
                  <a:spcPts val="0"/>
                </a:spcAft>
                <a:buClr>
                  <a:srgbClr val="000000"/>
                </a:buClr>
                <a:buSzPts val="2100"/>
                <a:buFont typeface="Arial"/>
                <a:buChar char="•"/>
              </a:pPr>
              <a:r>
                <a:rPr b="0" i="0" lang="en-US" sz="2100" u="none" cap="none" strike="noStrike">
                  <a:solidFill>
                    <a:schemeClr val="dk1"/>
                  </a:solidFill>
                  <a:latin typeface="Bricolage Grotesque"/>
                  <a:ea typeface="Bricolage Grotesque"/>
                  <a:cs typeface="Bricolage Grotesque"/>
                  <a:sym typeface="Bricolage Grotesque"/>
                </a:rPr>
                <a:t>Trace Claims — Reverse search key quotes or images.</a:t>
              </a:r>
              <a:endParaRPr b="0" i="0" sz="2100" u="none" cap="none" strike="noStrike">
                <a:solidFill>
                  <a:schemeClr val="dk1"/>
                </a:solidFill>
                <a:latin typeface="Arial"/>
                <a:ea typeface="Arial"/>
                <a:cs typeface="Arial"/>
                <a:sym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5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What Did You Find?</a:t>
            </a:r>
            <a:endParaRPr/>
          </a:p>
        </p:txBody>
      </p:sp>
      <p:sp>
        <p:nvSpPr>
          <p:cNvPr id="638" name="Google Shape;638;p52"/>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In the forum post your answers to this questions and reflect on each other’s posts: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Which SIFT step was most challenging to apply?</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Have you ever shared something on social media before verifying its accuracy? What happened?</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What are your favorite strategies or tools to identify misinformation?</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What advice would you share with others for verifying content?</a:t>
            </a:r>
            <a:endParaRPr/>
          </a:p>
        </p:txBody>
      </p:sp>
      <p:sp>
        <p:nvSpPr>
          <p:cNvPr id="639" name="Google Shape;639;p5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40" name="Google Shape;640;p52"/>
          <p:cNvGrpSpPr/>
          <p:nvPr/>
        </p:nvGrpSpPr>
        <p:grpSpPr>
          <a:xfrm>
            <a:off x="790770" y="-112458"/>
            <a:ext cx="1427175" cy="786776"/>
            <a:chOff x="0" y="-38100"/>
            <a:chExt cx="373234" cy="205757"/>
          </a:xfrm>
        </p:grpSpPr>
        <p:sp>
          <p:nvSpPr>
            <p:cNvPr id="641" name="Google Shape;641;p5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2" name="Google Shape;642;p5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3" name="Google Shape;643;p52"/>
          <p:cNvGrpSpPr/>
          <p:nvPr/>
        </p:nvGrpSpPr>
        <p:grpSpPr>
          <a:xfrm>
            <a:off x="0" y="-112458"/>
            <a:ext cx="315272" cy="786776"/>
            <a:chOff x="0" y="-38100"/>
            <a:chExt cx="82450" cy="205757"/>
          </a:xfrm>
        </p:grpSpPr>
        <p:sp>
          <p:nvSpPr>
            <p:cNvPr id="644" name="Google Shape;644;p5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5" name="Google Shape;645;p5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6" name="Google Shape;646;p52"/>
          <p:cNvGrpSpPr/>
          <p:nvPr/>
        </p:nvGrpSpPr>
        <p:grpSpPr>
          <a:xfrm>
            <a:off x="0" y="1116904"/>
            <a:ext cx="503883" cy="1931922"/>
            <a:chOff x="0" y="-38100"/>
            <a:chExt cx="131775" cy="505235"/>
          </a:xfrm>
        </p:grpSpPr>
        <p:sp>
          <p:nvSpPr>
            <p:cNvPr id="647" name="Google Shape;647;p5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8" name="Google Shape;648;p5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7" l="0" r="0" t="-921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 name="Google Shape;131;p2"/>
          <p:cNvSpPr/>
          <p:nvPr/>
        </p:nvSpPr>
        <p:spPr>
          <a:xfrm>
            <a:off x="2352099" y="-6014071"/>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2"/>
          <p:cNvSpPr txBox="1"/>
          <p:nvPr/>
        </p:nvSpPr>
        <p:spPr>
          <a:xfrm>
            <a:off x="2685529" y="4714138"/>
            <a:ext cx="12916942" cy="527452"/>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Information Literacy </a:t>
            </a:r>
            <a:endParaRPr b="0" i="0" sz="1400" u="none" cap="none" strike="noStrike">
              <a:solidFill>
                <a:srgbClr val="000000"/>
              </a:solidFill>
              <a:latin typeface="Arial"/>
              <a:ea typeface="Arial"/>
              <a:cs typeface="Arial"/>
              <a:sym typeface="Arial"/>
            </a:endParaRPr>
          </a:p>
        </p:txBody>
      </p:sp>
      <p:sp>
        <p:nvSpPr>
          <p:cNvPr id="133" name="Google Shape;133;p2"/>
          <p:cNvSpPr txBox="1"/>
          <p:nvPr/>
        </p:nvSpPr>
        <p:spPr>
          <a:xfrm>
            <a:off x="4314200" y="2959025"/>
            <a:ext cx="10111200" cy="1588512"/>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MODULE 1</a:t>
            </a:r>
            <a:endParaRPr b="0" i="0" sz="1400" u="none" cap="none" strike="noStrike">
              <a:solidFill>
                <a:srgbClr val="000000"/>
              </a:solidFill>
              <a:latin typeface="Arial"/>
              <a:ea typeface="Arial"/>
              <a:cs typeface="Arial"/>
              <a:sym typeface="Arial"/>
            </a:endParaRPr>
          </a:p>
        </p:txBody>
      </p:sp>
      <p:sp>
        <p:nvSpPr>
          <p:cNvPr id="134" name="Google Shape;134;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Developed by:</a:t>
            </a:r>
            <a:endParaRPr b="0" i="0" sz="1400" u="none" cap="none" strike="noStrike">
              <a:solidFill>
                <a:srgbClr val="000000"/>
              </a:solidFill>
              <a:latin typeface="Arial"/>
              <a:ea typeface="Arial"/>
              <a:cs typeface="Arial"/>
              <a:sym typeface="Arial"/>
            </a:endParaRPr>
          </a:p>
        </p:txBody>
      </p:sp>
      <p:sp>
        <p:nvSpPr>
          <p:cNvPr id="135" name="Google Shape;135;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Christiana Karousiou &amp; Kyriakos Demetriou</a:t>
            </a:r>
            <a:endParaRPr b="0" i="0" sz="1400" u="none" cap="none" strike="noStrike">
              <a:solidFill>
                <a:srgbClr val="000000"/>
              </a:solidFill>
              <a:latin typeface="Arial"/>
              <a:ea typeface="Arial"/>
              <a:cs typeface="Arial"/>
              <a:sym typeface="Arial"/>
            </a:endParaRPr>
          </a:p>
        </p:txBody>
      </p:sp>
      <p:sp>
        <p:nvSpPr>
          <p:cNvPr id="136" name="Google Shape;136;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 name="Google Shape;137;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p2"/>
          <p:cNvSpPr/>
          <p:nvPr/>
        </p:nvSpPr>
        <p:spPr>
          <a:xfrm>
            <a:off x="4550066" y="8927342"/>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p2"/>
          <p:cNvSpPr/>
          <p:nvPr/>
        </p:nvSpPr>
        <p:spPr>
          <a:xfrm>
            <a:off x="8736265" y="8950720"/>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8">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 name="Google Shape;140;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906" l="-514665" r="-108138"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1" name="Google Shape;141;p2"/>
          <p:cNvGrpSpPr/>
          <p:nvPr/>
        </p:nvGrpSpPr>
        <p:grpSpPr>
          <a:xfrm>
            <a:off x="11634460" y="9208469"/>
            <a:ext cx="841535" cy="978905"/>
            <a:chOff x="0" y="-38100"/>
            <a:chExt cx="171548" cy="199551"/>
          </a:xfrm>
        </p:grpSpPr>
        <p:sp>
          <p:nvSpPr>
            <p:cNvPr id="142" name="Google Shape;142;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3" name="Google Shape;143;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4" name="Google Shape;144;p2"/>
          <p:cNvGrpSpPr/>
          <p:nvPr/>
        </p:nvGrpSpPr>
        <p:grpSpPr>
          <a:xfrm>
            <a:off x="13329797" y="9781642"/>
            <a:ext cx="1455712" cy="582902"/>
            <a:chOff x="0" y="-38100"/>
            <a:chExt cx="296749" cy="118826"/>
          </a:xfrm>
        </p:grpSpPr>
        <p:sp>
          <p:nvSpPr>
            <p:cNvPr id="145" name="Google Shape;145;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7" name="Google Shape;147;p2"/>
          <p:cNvGrpSpPr/>
          <p:nvPr/>
        </p:nvGrpSpPr>
        <p:grpSpPr>
          <a:xfrm>
            <a:off x="17589122" y="8110979"/>
            <a:ext cx="828587" cy="996659"/>
            <a:chOff x="0" y="-38100"/>
            <a:chExt cx="168909" cy="203170"/>
          </a:xfrm>
        </p:grpSpPr>
        <p:sp>
          <p:nvSpPr>
            <p:cNvPr id="148" name="Google Shape;148;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 name="Google Shape;149;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0" name="Google Shape;150;p2"/>
          <p:cNvGrpSpPr/>
          <p:nvPr/>
        </p:nvGrpSpPr>
        <p:grpSpPr>
          <a:xfrm>
            <a:off x="17140037" y="9298379"/>
            <a:ext cx="828587" cy="996659"/>
            <a:chOff x="0" y="-38100"/>
            <a:chExt cx="168909" cy="203170"/>
          </a:xfrm>
        </p:grpSpPr>
        <p:sp>
          <p:nvSpPr>
            <p:cNvPr id="151" name="Google Shape;151;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 name="Google Shape;152;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3" name="Google Shape;153;p2"/>
          <p:cNvGrpSpPr/>
          <p:nvPr/>
        </p:nvGrpSpPr>
        <p:grpSpPr>
          <a:xfrm>
            <a:off x="10530989" y="9659703"/>
            <a:ext cx="543464" cy="733487"/>
            <a:chOff x="0" y="-38100"/>
            <a:chExt cx="110786" cy="149523"/>
          </a:xfrm>
        </p:grpSpPr>
        <p:sp>
          <p:nvSpPr>
            <p:cNvPr id="154" name="Google Shape;154;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 name="Google Shape;155;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6" name="Google Shape;156;p2"/>
          <p:cNvGrpSpPr/>
          <p:nvPr/>
        </p:nvGrpSpPr>
        <p:grpSpPr>
          <a:xfrm>
            <a:off x="16096089" y="9757855"/>
            <a:ext cx="630570" cy="537183"/>
            <a:chOff x="0" y="-38100"/>
            <a:chExt cx="128543" cy="109506"/>
          </a:xfrm>
        </p:grpSpPr>
        <p:sp>
          <p:nvSpPr>
            <p:cNvPr id="157" name="Google Shape;157;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 name="Google Shape;158;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9" name="Google Shape;159;p2"/>
          <p:cNvGrpSpPr/>
          <p:nvPr/>
        </p:nvGrpSpPr>
        <p:grpSpPr>
          <a:xfrm>
            <a:off x="0" y="-112458"/>
            <a:ext cx="315272" cy="786776"/>
            <a:chOff x="0" y="-38100"/>
            <a:chExt cx="82450" cy="205757"/>
          </a:xfrm>
        </p:grpSpPr>
        <p:sp>
          <p:nvSpPr>
            <p:cNvPr id="160" name="Google Shape;160;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 name="Google Shape;161;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2" name="Google Shape;162;p2"/>
          <p:cNvGrpSpPr/>
          <p:nvPr/>
        </p:nvGrpSpPr>
        <p:grpSpPr>
          <a:xfrm>
            <a:off x="0" y="1116904"/>
            <a:ext cx="503883" cy="1931922"/>
            <a:chOff x="0" y="-38100"/>
            <a:chExt cx="131775" cy="505235"/>
          </a:xfrm>
        </p:grpSpPr>
        <p:sp>
          <p:nvSpPr>
            <p:cNvPr id="163" name="Google Shape;163;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 name="Google Shape;164;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5" name="Google Shape;165;p2"/>
          <p:cNvGrpSpPr/>
          <p:nvPr/>
        </p:nvGrpSpPr>
        <p:grpSpPr>
          <a:xfrm>
            <a:off x="790770" y="-112458"/>
            <a:ext cx="1427175" cy="786776"/>
            <a:chOff x="0" y="-38100"/>
            <a:chExt cx="373234" cy="205757"/>
          </a:xfrm>
        </p:grpSpPr>
        <p:sp>
          <p:nvSpPr>
            <p:cNvPr id="166" name="Google Shape;166;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 name="Google Shape;167;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53"/>
          <p:cNvSpPr txBox="1"/>
          <p:nvPr>
            <p:ph type="ctrTitle"/>
          </p:nvPr>
        </p:nvSpPr>
        <p:spPr>
          <a:xfrm>
            <a:off x="3817428" y="356216"/>
            <a:ext cx="13624409" cy="1470025"/>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800"/>
              <a:buNone/>
            </a:pPr>
            <a:r>
              <a:rPr b="1" lang="en-US">
                <a:solidFill>
                  <a:schemeClr val="dk1"/>
                </a:solidFill>
                <a:latin typeface="Bricolage Grotesque"/>
                <a:ea typeface="Bricolage Grotesque"/>
                <a:cs typeface="Bricolage Grotesque"/>
                <a:sym typeface="Bricolage Grotesque"/>
              </a:rPr>
              <a:t>SIFT is Key to Critical Thinking</a:t>
            </a:r>
            <a:endParaRPr/>
          </a:p>
        </p:txBody>
      </p:sp>
      <p:sp>
        <p:nvSpPr>
          <p:cNvPr id="654" name="Google Shape;654;p53"/>
          <p:cNvSpPr txBox="1"/>
          <p:nvPr>
            <p:ph idx="1" type="subTitle"/>
          </p:nvPr>
        </p:nvSpPr>
        <p:spPr>
          <a:xfrm>
            <a:off x="1013345" y="2589663"/>
            <a:ext cx="16428493" cy="7059304"/>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Always pause and evaluate content before acting.</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Fact-check sources using reputable tools.</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Understand the original context behind claims or images.</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Spread awareness about identifying misinformation in your networks.</a:t>
            </a:r>
            <a:endParaRPr>
              <a:solidFill>
                <a:schemeClr val="dk1"/>
              </a:solidFill>
            </a:endParaRPr>
          </a:p>
        </p:txBody>
      </p:sp>
      <p:sp>
        <p:nvSpPr>
          <p:cNvPr id="655" name="Google Shape;655;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56" name="Google Shape;656;p53"/>
          <p:cNvGrpSpPr/>
          <p:nvPr/>
        </p:nvGrpSpPr>
        <p:grpSpPr>
          <a:xfrm>
            <a:off x="790770" y="-112458"/>
            <a:ext cx="1427175" cy="786776"/>
            <a:chOff x="0" y="-38100"/>
            <a:chExt cx="373234" cy="205757"/>
          </a:xfrm>
        </p:grpSpPr>
        <p:sp>
          <p:nvSpPr>
            <p:cNvPr id="657" name="Google Shape;657;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58" name="Google Shape;658;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59" name="Google Shape;659;p53"/>
          <p:cNvGrpSpPr/>
          <p:nvPr/>
        </p:nvGrpSpPr>
        <p:grpSpPr>
          <a:xfrm>
            <a:off x="0" y="-112458"/>
            <a:ext cx="315272" cy="786776"/>
            <a:chOff x="0" y="-38100"/>
            <a:chExt cx="82450" cy="205757"/>
          </a:xfrm>
        </p:grpSpPr>
        <p:sp>
          <p:nvSpPr>
            <p:cNvPr id="660" name="Google Shape;660;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1" name="Google Shape;661;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62" name="Google Shape;662;p53"/>
          <p:cNvGrpSpPr/>
          <p:nvPr/>
        </p:nvGrpSpPr>
        <p:grpSpPr>
          <a:xfrm>
            <a:off x="0" y="1116904"/>
            <a:ext cx="503883" cy="1931922"/>
            <a:chOff x="0" y="-38100"/>
            <a:chExt cx="131775" cy="505235"/>
          </a:xfrm>
        </p:grpSpPr>
        <p:sp>
          <p:nvSpPr>
            <p:cNvPr id="663" name="Google Shape;663;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64" name="Google Shape;664;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5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Introduction to AI-Generated Content </a:t>
            </a:r>
            <a:endParaRPr b="1"/>
          </a:p>
        </p:txBody>
      </p:sp>
      <p:sp>
        <p:nvSpPr>
          <p:cNvPr id="670" name="Google Shape;670;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1" name="Google Shape;671;p54"/>
          <p:cNvGrpSpPr/>
          <p:nvPr/>
        </p:nvGrpSpPr>
        <p:grpSpPr>
          <a:xfrm>
            <a:off x="790770" y="-112458"/>
            <a:ext cx="1427175" cy="786776"/>
            <a:chOff x="0" y="-38100"/>
            <a:chExt cx="373234" cy="205757"/>
          </a:xfrm>
        </p:grpSpPr>
        <p:sp>
          <p:nvSpPr>
            <p:cNvPr id="672" name="Google Shape;672;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3" name="Google Shape;673;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4" name="Google Shape;674;p54"/>
          <p:cNvGrpSpPr/>
          <p:nvPr/>
        </p:nvGrpSpPr>
        <p:grpSpPr>
          <a:xfrm>
            <a:off x="0" y="-112458"/>
            <a:ext cx="315272" cy="786776"/>
            <a:chOff x="0" y="-38100"/>
            <a:chExt cx="82450" cy="205757"/>
          </a:xfrm>
        </p:grpSpPr>
        <p:sp>
          <p:nvSpPr>
            <p:cNvPr id="675" name="Google Shape;675;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6" name="Google Shape;676;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7" name="Google Shape;677;p54"/>
          <p:cNvGrpSpPr/>
          <p:nvPr/>
        </p:nvGrpSpPr>
        <p:grpSpPr>
          <a:xfrm>
            <a:off x="0" y="1116904"/>
            <a:ext cx="503883" cy="1931922"/>
            <a:chOff x="0" y="-38100"/>
            <a:chExt cx="131775" cy="505235"/>
          </a:xfrm>
        </p:grpSpPr>
        <p:sp>
          <p:nvSpPr>
            <p:cNvPr id="678" name="Google Shape;678;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9" name="Google Shape;679;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680" name="Google Shape;680;p54"/>
          <p:cNvSpPr txBox="1"/>
          <p:nvPr/>
        </p:nvSpPr>
        <p:spPr>
          <a:xfrm>
            <a:off x="920853" y="2447312"/>
            <a:ext cx="16520984" cy="7617941"/>
          </a:xfrm>
          <a:prstGeom prst="rect">
            <a:avLst/>
          </a:prstGeom>
          <a:noFill/>
          <a:ln>
            <a:noFill/>
          </a:ln>
        </p:spPr>
        <p:txBody>
          <a:bodyPr anchorCtr="0" anchor="t" bIns="45700" lIns="91425" spcFirstLastPara="1" rIns="91425" wrap="square" tIns="45700">
            <a:normAutofit/>
          </a:bodyPr>
          <a:lstStyle/>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AI-generated content refers to text, images, videos, or audio created using artificial intelligence algorithms.</a:t>
            </a:r>
            <a:endParaRPr/>
          </a:p>
          <a:p>
            <a:pPr indent="-431800" lvl="0" marL="457200" marR="0" rtl="0" algn="l">
              <a:lnSpc>
                <a:spcPct val="100000"/>
              </a:lnSpc>
              <a:spcBef>
                <a:spcPts val="640"/>
              </a:spcBef>
              <a:spcAft>
                <a:spcPts val="0"/>
              </a:spcAft>
              <a:buClr>
                <a:srgbClr val="888888"/>
              </a:buClr>
              <a:buSzPts val="3200"/>
              <a:buFont typeface="Arial"/>
              <a:buNone/>
            </a:pPr>
            <a:r>
              <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Examples include:</a:t>
            </a:r>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Text: Chatbots, automated news articles</a:t>
            </a:r>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Images: AI-generated art, deepfakes</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Video: Synthetic media, face-swapped clips</a:t>
            </a:r>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Audio: Voice cloning, AI music composition</a:t>
            </a:r>
            <a:endParaRPr/>
          </a:p>
        </p:txBody>
      </p:sp>
      <p:pic>
        <p:nvPicPr>
          <p:cNvPr id="681" name="Google Shape;681;p54"/>
          <p:cNvPicPr preferRelativeResize="0"/>
          <p:nvPr/>
        </p:nvPicPr>
        <p:blipFill rotWithShape="1">
          <a:blip r:embed="rId4">
            <a:alphaModFix/>
          </a:blip>
          <a:srcRect b="0" l="0" r="0" t="0"/>
          <a:stretch/>
        </p:blipFill>
        <p:spPr>
          <a:xfrm>
            <a:off x="11668566" y="3567953"/>
            <a:ext cx="5773271" cy="577327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p55"/>
          <p:cNvSpPr txBox="1"/>
          <p:nvPr>
            <p:ph idx="4294967295" type="title"/>
          </p:nvPr>
        </p:nvSpPr>
        <p:spPr>
          <a:xfrm>
            <a:off x="0" y="482600"/>
            <a:ext cx="7065963" cy="85725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889"/>
              <a:buNone/>
            </a:pPr>
            <a:r>
              <a:rPr b="1" lang="en-US">
                <a:latin typeface="Bricolage Grotesque"/>
                <a:ea typeface="Bricolage Grotesque"/>
                <a:cs typeface="Bricolage Grotesque"/>
                <a:sym typeface="Bricolage Grotesque"/>
              </a:rPr>
              <a:t>How Fake News Spreads</a:t>
            </a:r>
            <a:br>
              <a:rPr b="1" lang="en-US">
                <a:latin typeface="Bricolage Grotesque"/>
                <a:ea typeface="Bricolage Grotesque"/>
                <a:cs typeface="Bricolage Grotesque"/>
                <a:sym typeface="Bricolage Grotesque"/>
              </a:rPr>
            </a:br>
            <a:endParaRPr b="1">
              <a:latin typeface="Bricolage Grotesque"/>
              <a:ea typeface="Bricolage Grotesque"/>
              <a:cs typeface="Bricolage Grotesque"/>
              <a:sym typeface="Bricolage Grotesque"/>
            </a:endParaRPr>
          </a:p>
        </p:txBody>
      </p:sp>
      <p:pic>
        <p:nvPicPr>
          <p:cNvPr descr="preencoded.png" id="687" name="Google Shape;687;p55"/>
          <p:cNvPicPr preferRelativeResize="0"/>
          <p:nvPr/>
        </p:nvPicPr>
        <p:blipFill rotWithShape="1">
          <a:blip r:embed="rId3">
            <a:alphaModFix/>
          </a:blip>
          <a:srcRect b="0" l="0" r="0" t="0"/>
          <a:stretch/>
        </p:blipFill>
        <p:spPr>
          <a:xfrm>
            <a:off x="531" y="1553662"/>
            <a:ext cx="5666947" cy="8500420"/>
          </a:xfrm>
          <a:prstGeom prst="rect">
            <a:avLst/>
          </a:prstGeom>
          <a:noFill/>
          <a:ln>
            <a:noFill/>
          </a:ln>
        </p:spPr>
      </p:pic>
      <p:pic>
        <p:nvPicPr>
          <p:cNvPr descr="preencoded.png" id="688" name="Google Shape;688;p55"/>
          <p:cNvPicPr preferRelativeResize="0"/>
          <p:nvPr/>
        </p:nvPicPr>
        <p:blipFill rotWithShape="1">
          <a:blip r:embed="rId4">
            <a:alphaModFix/>
          </a:blip>
          <a:srcRect b="0" l="0" r="0" t="0"/>
          <a:stretch/>
        </p:blipFill>
        <p:spPr>
          <a:xfrm>
            <a:off x="7627973" y="1684584"/>
            <a:ext cx="1022202" cy="1627785"/>
          </a:xfrm>
          <a:prstGeom prst="rect">
            <a:avLst/>
          </a:prstGeom>
          <a:noFill/>
          <a:ln>
            <a:noFill/>
          </a:ln>
        </p:spPr>
      </p:pic>
      <p:sp>
        <p:nvSpPr>
          <p:cNvPr id="689" name="Google Shape;689;p55"/>
          <p:cNvSpPr/>
          <p:nvPr/>
        </p:nvSpPr>
        <p:spPr>
          <a:xfrm>
            <a:off x="9478446" y="1605702"/>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Creation</a:t>
            </a:r>
            <a:endParaRPr b="0" i="0" sz="3200" u="none" cap="none" strike="noStrike">
              <a:solidFill>
                <a:srgbClr val="311211"/>
              </a:solidFill>
              <a:latin typeface="Calibri"/>
              <a:ea typeface="Calibri"/>
              <a:cs typeface="Calibri"/>
              <a:sym typeface="Calibri"/>
            </a:endParaRPr>
          </a:p>
        </p:txBody>
      </p:sp>
      <p:sp>
        <p:nvSpPr>
          <p:cNvPr id="690" name="Google Shape;690;p55"/>
          <p:cNvSpPr/>
          <p:nvPr/>
        </p:nvSpPr>
        <p:spPr>
          <a:xfrm>
            <a:off x="9527862" y="2096731"/>
            <a:ext cx="8099794" cy="5579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Someone creates false content. It's designed to trigger emotional reactions.</a:t>
            </a:r>
            <a:endParaRPr b="0" i="0" sz="3200" u="none" cap="none" strike="noStrike">
              <a:solidFill>
                <a:srgbClr val="311211"/>
              </a:solidFill>
              <a:latin typeface="Calibri"/>
              <a:ea typeface="Calibri"/>
              <a:cs typeface="Calibri"/>
              <a:sym typeface="Calibri"/>
            </a:endParaRPr>
          </a:p>
        </p:txBody>
      </p:sp>
      <p:pic>
        <p:nvPicPr>
          <p:cNvPr descr="preencoded.png" id="691" name="Google Shape;691;p55"/>
          <p:cNvPicPr preferRelativeResize="0"/>
          <p:nvPr/>
        </p:nvPicPr>
        <p:blipFill rotWithShape="1">
          <a:blip r:embed="rId5">
            <a:alphaModFix/>
          </a:blip>
          <a:srcRect b="0" l="0" r="0" t="0"/>
          <a:stretch/>
        </p:blipFill>
        <p:spPr>
          <a:xfrm>
            <a:off x="7627973" y="3814158"/>
            <a:ext cx="1022202" cy="1504919"/>
          </a:xfrm>
          <a:prstGeom prst="rect">
            <a:avLst/>
          </a:prstGeom>
          <a:noFill/>
          <a:ln>
            <a:noFill/>
          </a:ln>
        </p:spPr>
      </p:pic>
      <p:sp>
        <p:nvSpPr>
          <p:cNvPr id="692" name="Google Shape;692;p55"/>
          <p:cNvSpPr/>
          <p:nvPr/>
        </p:nvSpPr>
        <p:spPr>
          <a:xfrm>
            <a:off x="9527862" y="3617091"/>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Amplification</a:t>
            </a:r>
            <a:endParaRPr b="0" i="0" sz="3200" u="none" cap="none" strike="noStrike">
              <a:solidFill>
                <a:srgbClr val="311211"/>
              </a:solidFill>
              <a:latin typeface="Calibri"/>
              <a:ea typeface="Calibri"/>
              <a:cs typeface="Calibri"/>
              <a:sym typeface="Calibri"/>
            </a:endParaRPr>
          </a:p>
        </p:txBody>
      </p:sp>
      <p:sp>
        <p:nvSpPr>
          <p:cNvPr id="693" name="Google Shape;693;p55"/>
          <p:cNvSpPr/>
          <p:nvPr/>
        </p:nvSpPr>
        <p:spPr>
          <a:xfrm>
            <a:off x="9527862" y="4141715"/>
            <a:ext cx="7617612" cy="61775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Algorithms boost engaging content. Echo chambers reinforce existing beliefs.</a:t>
            </a:r>
            <a:endParaRPr b="0" i="0" sz="3200" u="none" cap="none" strike="noStrike">
              <a:solidFill>
                <a:srgbClr val="311211"/>
              </a:solidFill>
              <a:latin typeface="Calibri"/>
              <a:ea typeface="Calibri"/>
              <a:cs typeface="Calibri"/>
              <a:sym typeface="Calibri"/>
            </a:endParaRPr>
          </a:p>
        </p:txBody>
      </p:sp>
      <p:pic>
        <p:nvPicPr>
          <p:cNvPr descr="preencoded.png" id="694" name="Google Shape;694;p55"/>
          <p:cNvPicPr preferRelativeResize="0"/>
          <p:nvPr/>
        </p:nvPicPr>
        <p:blipFill rotWithShape="1">
          <a:blip r:embed="rId6">
            <a:alphaModFix/>
          </a:blip>
          <a:srcRect b="0" l="0" r="0" t="0"/>
          <a:stretch/>
        </p:blipFill>
        <p:spPr>
          <a:xfrm>
            <a:off x="7627973" y="5993334"/>
            <a:ext cx="1022202" cy="1504919"/>
          </a:xfrm>
          <a:prstGeom prst="rect">
            <a:avLst/>
          </a:prstGeom>
          <a:noFill/>
          <a:ln>
            <a:noFill/>
          </a:ln>
        </p:spPr>
      </p:pic>
      <p:sp>
        <p:nvSpPr>
          <p:cNvPr id="695" name="Google Shape;695;p55"/>
          <p:cNvSpPr/>
          <p:nvPr/>
        </p:nvSpPr>
        <p:spPr>
          <a:xfrm>
            <a:off x="9650126" y="5798653"/>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Rapid Sharing</a:t>
            </a:r>
            <a:endParaRPr b="0" i="0" sz="3200" u="none" cap="none" strike="noStrike">
              <a:solidFill>
                <a:srgbClr val="311211"/>
              </a:solidFill>
              <a:latin typeface="Calibri"/>
              <a:ea typeface="Calibri"/>
              <a:cs typeface="Calibri"/>
              <a:sym typeface="Calibri"/>
            </a:endParaRPr>
          </a:p>
        </p:txBody>
      </p:sp>
      <p:sp>
        <p:nvSpPr>
          <p:cNvPr id="696" name="Google Shape;696;p55"/>
          <p:cNvSpPr/>
          <p:nvPr/>
        </p:nvSpPr>
        <p:spPr>
          <a:xfrm>
            <a:off x="9527850" y="6507872"/>
            <a:ext cx="8469900" cy="18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Users share without verification. Content reaches millions within hours.</a:t>
            </a:r>
            <a:endParaRPr b="0" i="0" sz="3200" u="none" cap="none" strike="noStrike">
              <a:solidFill>
                <a:srgbClr val="311211"/>
              </a:solidFill>
              <a:latin typeface="Calibri"/>
              <a:ea typeface="Calibri"/>
              <a:cs typeface="Calibri"/>
              <a:sym typeface="Calibri"/>
            </a:endParaRPr>
          </a:p>
        </p:txBody>
      </p:sp>
      <p:pic>
        <p:nvPicPr>
          <p:cNvPr descr="preencoded.png" id="697" name="Google Shape;697;p55"/>
          <p:cNvPicPr preferRelativeResize="0"/>
          <p:nvPr/>
        </p:nvPicPr>
        <p:blipFill rotWithShape="1">
          <a:blip r:embed="rId7">
            <a:alphaModFix/>
          </a:blip>
          <a:srcRect b="0" l="0" r="0" t="0"/>
          <a:stretch/>
        </p:blipFill>
        <p:spPr>
          <a:xfrm>
            <a:off x="7627973" y="8172511"/>
            <a:ext cx="1022202" cy="1504919"/>
          </a:xfrm>
          <a:prstGeom prst="rect">
            <a:avLst/>
          </a:prstGeom>
          <a:noFill/>
          <a:ln>
            <a:noFill/>
          </a:ln>
        </p:spPr>
      </p:pic>
      <p:sp>
        <p:nvSpPr>
          <p:cNvPr id="698" name="Google Shape;698;p55"/>
          <p:cNvSpPr/>
          <p:nvPr/>
        </p:nvSpPr>
        <p:spPr>
          <a:xfrm>
            <a:off x="9527850" y="8084570"/>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Real Impact</a:t>
            </a:r>
            <a:endParaRPr b="0" i="0" sz="3200" u="none" cap="none" strike="noStrike">
              <a:solidFill>
                <a:srgbClr val="311211"/>
              </a:solidFill>
              <a:latin typeface="Calibri"/>
              <a:ea typeface="Calibri"/>
              <a:cs typeface="Calibri"/>
              <a:sym typeface="Calibri"/>
            </a:endParaRPr>
          </a:p>
        </p:txBody>
      </p:sp>
      <p:sp>
        <p:nvSpPr>
          <p:cNvPr id="699" name="Google Shape;699;p55"/>
          <p:cNvSpPr/>
          <p:nvPr/>
        </p:nvSpPr>
        <p:spPr>
          <a:xfrm>
            <a:off x="9530094" y="8696502"/>
            <a:ext cx="8467694" cy="33506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Public opinion shifts. Trust in institutions erodes. Social divisions widen.</a:t>
            </a:r>
            <a:endParaRPr b="0" i="0" sz="3200" u="none" cap="none" strike="noStrike">
              <a:solidFill>
                <a:srgbClr val="311211"/>
              </a:solidFill>
              <a:latin typeface="Calibri"/>
              <a:ea typeface="Calibri"/>
              <a:cs typeface="Calibri"/>
              <a:sym typeface="Calibri"/>
            </a:endParaRPr>
          </a:p>
        </p:txBody>
      </p:sp>
      <p:sp>
        <p:nvSpPr>
          <p:cNvPr id="700" name="Google Shape;700;p55"/>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sp>
        <p:nvSpPr>
          <p:cNvPr id="705" name="Google Shape;705;p56"/>
          <p:cNvSpPr txBox="1"/>
          <p:nvPr>
            <p:ph idx="4294967295" type="title"/>
          </p:nvPr>
        </p:nvSpPr>
        <p:spPr>
          <a:xfrm>
            <a:off x="0" y="214313"/>
            <a:ext cx="6645275" cy="12033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400"/>
              <a:buNone/>
            </a:pPr>
            <a:r>
              <a:rPr b="1" lang="en-US">
                <a:latin typeface="Bricolage Grotesque"/>
                <a:ea typeface="Bricolage Grotesque"/>
                <a:cs typeface="Bricolage Grotesque"/>
                <a:sym typeface="Bricolage Grotesque"/>
              </a:rPr>
              <a:t>Spotting the fake news</a:t>
            </a:r>
            <a:endParaRPr>
              <a:latin typeface="Bricolage Grotesque"/>
              <a:ea typeface="Bricolage Grotesque"/>
              <a:cs typeface="Bricolage Grotesque"/>
              <a:sym typeface="Bricolage Grotesque"/>
            </a:endParaRPr>
          </a:p>
        </p:txBody>
      </p:sp>
      <p:pic>
        <p:nvPicPr>
          <p:cNvPr descr="preencoded.png" id="706" name="Google Shape;706;p56"/>
          <p:cNvPicPr preferRelativeResize="0"/>
          <p:nvPr/>
        </p:nvPicPr>
        <p:blipFill rotWithShape="1">
          <a:blip r:embed="rId3">
            <a:alphaModFix/>
          </a:blip>
          <a:srcRect b="0" l="0" r="0" t="0"/>
          <a:stretch/>
        </p:blipFill>
        <p:spPr>
          <a:xfrm>
            <a:off x="531" y="1607342"/>
            <a:ext cx="5461688" cy="8192531"/>
          </a:xfrm>
          <a:prstGeom prst="rect">
            <a:avLst/>
          </a:prstGeom>
          <a:noFill/>
          <a:ln>
            <a:noFill/>
          </a:ln>
        </p:spPr>
      </p:pic>
      <p:sp>
        <p:nvSpPr>
          <p:cNvPr id="707" name="Google Shape;707;p56"/>
          <p:cNvSpPr/>
          <p:nvPr/>
        </p:nvSpPr>
        <p:spPr>
          <a:xfrm>
            <a:off x="5927710" y="1807872"/>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08" name="Google Shape;708;p56"/>
          <p:cNvSpPr/>
          <p:nvPr/>
        </p:nvSpPr>
        <p:spPr>
          <a:xfrm>
            <a:off x="6778016" y="1807463"/>
            <a:ext cx="4605889"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Sensational Headlines</a:t>
            </a:r>
            <a:endParaRPr b="0" i="0" sz="3200" u="none" cap="none" strike="noStrike">
              <a:solidFill>
                <a:srgbClr val="311211"/>
              </a:solidFill>
              <a:latin typeface="Calibri"/>
              <a:ea typeface="Calibri"/>
              <a:cs typeface="Calibri"/>
              <a:sym typeface="Calibri"/>
            </a:endParaRPr>
          </a:p>
        </p:txBody>
      </p:sp>
      <p:sp>
        <p:nvSpPr>
          <p:cNvPr id="709" name="Google Shape;709;p56"/>
          <p:cNvSpPr/>
          <p:nvPr/>
        </p:nvSpPr>
        <p:spPr>
          <a:xfrm>
            <a:off x="6778016" y="2476034"/>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Designed to provoke strong emotions. Often use ALL CAPS or excessive punctuation!!!</a:t>
            </a:r>
            <a:endParaRPr b="0" i="0" sz="3200" u="none" cap="none" strike="noStrike">
              <a:solidFill>
                <a:srgbClr val="311211"/>
              </a:solidFill>
              <a:latin typeface="Calibri"/>
              <a:ea typeface="Calibri"/>
              <a:cs typeface="Calibri"/>
              <a:sym typeface="Calibri"/>
            </a:endParaRPr>
          </a:p>
        </p:txBody>
      </p:sp>
      <p:sp>
        <p:nvSpPr>
          <p:cNvPr id="710" name="Google Shape;710;p56"/>
          <p:cNvSpPr/>
          <p:nvPr/>
        </p:nvSpPr>
        <p:spPr>
          <a:xfrm>
            <a:off x="5927710" y="4025857"/>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11" name="Google Shape;711;p56"/>
          <p:cNvSpPr/>
          <p:nvPr/>
        </p:nvSpPr>
        <p:spPr>
          <a:xfrm>
            <a:off x="6778013" y="3967894"/>
            <a:ext cx="6818356"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Missing or Questionable Sources</a:t>
            </a:r>
            <a:endParaRPr b="0" i="0" sz="3200" u="none" cap="none" strike="noStrike">
              <a:solidFill>
                <a:srgbClr val="311211"/>
              </a:solidFill>
              <a:latin typeface="Calibri"/>
              <a:ea typeface="Calibri"/>
              <a:cs typeface="Calibri"/>
              <a:sym typeface="Calibri"/>
            </a:endParaRPr>
          </a:p>
        </p:txBody>
      </p:sp>
      <p:sp>
        <p:nvSpPr>
          <p:cNvPr id="712" name="Google Shape;712;p56"/>
          <p:cNvSpPr/>
          <p:nvPr/>
        </p:nvSpPr>
        <p:spPr>
          <a:xfrm>
            <a:off x="6778014" y="4669465"/>
            <a:ext cx="11509454"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No citations or quotes from experts. References to "studies" without specifics.</a:t>
            </a:r>
            <a:endParaRPr b="0" i="0" sz="3200" u="none" cap="none" strike="noStrike">
              <a:solidFill>
                <a:srgbClr val="311211"/>
              </a:solidFill>
              <a:latin typeface="Calibri"/>
              <a:ea typeface="Calibri"/>
              <a:cs typeface="Calibri"/>
              <a:sym typeface="Calibri"/>
            </a:endParaRPr>
          </a:p>
        </p:txBody>
      </p:sp>
      <p:sp>
        <p:nvSpPr>
          <p:cNvPr id="713" name="Google Shape;713;p56"/>
          <p:cNvSpPr/>
          <p:nvPr/>
        </p:nvSpPr>
        <p:spPr>
          <a:xfrm>
            <a:off x="5997689" y="6134037"/>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14" name="Google Shape;714;p56"/>
          <p:cNvSpPr/>
          <p:nvPr/>
        </p:nvSpPr>
        <p:spPr>
          <a:xfrm>
            <a:off x="6778014" y="6077281"/>
            <a:ext cx="4585288"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Emotional Language</a:t>
            </a:r>
            <a:endParaRPr b="0" i="0" sz="3200" u="none" cap="none" strike="noStrike">
              <a:solidFill>
                <a:srgbClr val="311211"/>
              </a:solidFill>
              <a:latin typeface="Calibri"/>
              <a:ea typeface="Calibri"/>
              <a:cs typeface="Calibri"/>
              <a:sym typeface="Calibri"/>
            </a:endParaRPr>
          </a:p>
        </p:txBody>
      </p:sp>
      <p:sp>
        <p:nvSpPr>
          <p:cNvPr id="715" name="Google Shape;715;p56"/>
          <p:cNvSpPr/>
          <p:nvPr/>
        </p:nvSpPr>
        <p:spPr>
          <a:xfrm>
            <a:off x="6778014" y="6662639"/>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Uses loaded terms. Appeals to fear, anger, or outrage rather than facts.</a:t>
            </a:r>
            <a:endParaRPr b="0" i="0" sz="3200" u="none" cap="none" strike="noStrike">
              <a:solidFill>
                <a:srgbClr val="311211"/>
              </a:solidFill>
              <a:latin typeface="Calibri"/>
              <a:ea typeface="Calibri"/>
              <a:cs typeface="Calibri"/>
              <a:sym typeface="Calibri"/>
            </a:endParaRPr>
          </a:p>
        </p:txBody>
      </p:sp>
      <p:sp>
        <p:nvSpPr>
          <p:cNvPr id="716" name="Google Shape;716;p56"/>
          <p:cNvSpPr/>
          <p:nvPr/>
        </p:nvSpPr>
        <p:spPr>
          <a:xfrm>
            <a:off x="5927710" y="8044213"/>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17" name="Google Shape;717;p56"/>
          <p:cNvSpPr/>
          <p:nvPr/>
        </p:nvSpPr>
        <p:spPr>
          <a:xfrm>
            <a:off x="6826529" y="7958073"/>
            <a:ext cx="5232653"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Low-Quality Presentation</a:t>
            </a:r>
            <a:endParaRPr b="0" i="0" sz="3200" u="none" cap="none" strike="noStrike">
              <a:solidFill>
                <a:srgbClr val="311211"/>
              </a:solidFill>
              <a:latin typeface="Calibri"/>
              <a:ea typeface="Calibri"/>
              <a:cs typeface="Calibri"/>
              <a:sym typeface="Calibri"/>
            </a:endParaRPr>
          </a:p>
        </p:txBody>
      </p:sp>
      <p:sp>
        <p:nvSpPr>
          <p:cNvPr id="718" name="Google Shape;718;p56"/>
          <p:cNvSpPr/>
          <p:nvPr/>
        </p:nvSpPr>
        <p:spPr>
          <a:xfrm>
            <a:off x="6778014" y="8576069"/>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Poor grammar or spelling. Unprofessional design. Manipulated images.</a:t>
            </a:r>
            <a:endParaRPr b="0" i="0" sz="3200" u="none" cap="none" strike="noStrike">
              <a:solidFill>
                <a:srgbClr val="311211"/>
              </a:solidFill>
              <a:latin typeface="Calibri"/>
              <a:ea typeface="Calibri"/>
              <a:cs typeface="Calibri"/>
              <a:sym typeface="Calibri"/>
            </a:endParaRPr>
          </a:p>
        </p:txBody>
      </p:sp>
      <p:sp>
        <p:nvSpPr>
          <p:cNvPr id="719" name="Google Shape;719;p56"/>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sp>
        <p:nvSpPr>
          <p:cNvPr id="724" name="Google Shape;724;p57"/>
          <p:cNvSpPr txBox="1"/>
          <p:nvPr>
            <p:ph idx="4294967295" type="title"/>
          </p:nvPr>
        </p:nvSpPr>
        <p:spPr>
          <a:xfrm>
            <a:off x="0" y="203200"/>
            <a:ext cx="11652250" cy="855663"/>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400"/>
              <a:buNone/>
            </a:pPr>
            <a:r>
              <a:rPr b="1" lang="en-US" sz="4000">
                <a:latin typeface="Bricolage Grotesque"/>
                <a:ea typeface="Bricolage Grotesque"/>
                <a:cs typeface="Bricolage Grotesque"/>
                <a:sym typeface="Bricolage Grotesque"/>
              </a:rPr>
              <a:t>Practical Steps for Individual Fact-Checking</a:t>
            </a:r>
            <a:endParaRPr>
              <a:latin typeface="Bricolage Grotesque"/>
              <a:ea typeface="Bricolage Grotesque"/>
              <a:cs typeface="Bricolage Grotesque"/>
              <a:sym typeface="Bricolage Grotesque"/>
            </a:endParaRPr>
          </a:p>
        </p:txBody>
      </p:sp>
      <p:sp>
        <p:nvSpPr>
          <p:cNvPr id="725" name="Google Shape;725;p57"/>
          <p:cNvSpPr/>
          <p:nvPr/>
        </p:nvSpPr>
        <p:spPr>
          <a:xfrm>
            <a:off x="0" y="2956716"/>
            <a:ext cx="4199431"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26" name="Google Shape;726;p57"/>
          <p:cNvSpPr/>
          <p:nvPr/>
        </p:nvSpPr>
        <p:spPr>
          <a:xfrm>
            <a:off x="142782" y="3411653"/>
            <a:ext cx="4023345" cy="70487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Identify and Verify the Message</a:t>
            </a:r>
            <a:endParaRPr b="0" i="0" sz="2700" u="none" cap="none" strike="noStrike">
              <a:solidFill>
                <a:srgbClr val="000000"/>
              </a:solidFill>
              <a:latin typeface="Calibri"/>
              <a:ea typeface="Calibri"/>
              <a:cs typeface="Calibri"/>
              <a:sym typeface="Calibri"/>
            </a:endParaRPr>
          </a:p>
        </p:txBody>
      </p:sp>
      <p:sp>
        <p:nvSpPr>
          <p:cNvPr id="727" name="Google Shape;727;p57"/>
          <p:cNvSpPr/>
          <p:nvPr/>
        </p:nvSpPr>
        <p:spPr>
          <a:xfrm>
            <a:off x="345756" y="4487304"/>
            <a:ext cx="3770534" cy="426598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Examine the content carefully. Does it make extraordinary claims? Does it use emotional language designed to provoke strong reactions? Is it consistent with what you already know to be true?</a:t>
            </a:r>
            <a:endParaRPr b="0" i="0" sz="2700" u="none" cap="none" strike="noStrike">
              <a:solidFill>
                <a:srgbClr val="000000"/>
              </a:solidFill>
              <a:latin typeface="Calibri"/>
              <a:ea typeface="Calibri"/>
              <a:cs typeface="Calibri"/>
              <a:sym typeface="Calibri"/>
            </a:endParaRPr>
          </a:p>
        </p:txBody>
      </p:sp>
      <p:sp>
        <p:nvSpPr>
          <p:cNvPr id="728" name="Google Shape;728;p57"/>
          <p:cNvSpPr/>
          <p:nvPr/>
        </p:nvSpPr>
        <p:spPr>
          <a:xfrm>
            <a:off x="4711506" y="2574310"/>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29" name="Google Shape;729;p57"/>
          <p:cNvSpPr/>
          <p:nvPr/>
        </p:nvSpPr>
        <p:spPr>
          <a:xfrm>
            <a:off x="4853226" y="3022116"/>
            <a:ext cx="4023516"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Check the Source</a:t>
            </a:r>
            <a:endParaRPr b="0" i="0" sz="2700" u="none" cap="none" strike="noStrike">
              <a:solidFill>
                <a:srgbClr val="000000"/>
              </a:solidFill>
              <a:latin typeface="Calibri"/>
              <a:ea typeface="Calibri"/>
              <a:cs typeface="Calibri"/>
              <a:sym typeface="Calibri"/>
            </a:endParaRPr>
          </a:p>
        </p:txBody>
      </p:sp>
      <p:sp>
        <p:nvSpPr>
          <p:cNvPr id="730" name="Google Shape;730;p57"/>
          <p:cNvSpPr/>
          <p:nvPr/>
        </p:nvSpPr>
        <p:spPr>
          <a:xfrm>
            <a:off x="4853758" y="4164451"/>
            <a:ext cx="4023516" cy="491169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Look out for strange URLs (like those ending in .co or .lo). Check the site's "About" section for editorial standards. Be wary of sponsored content and bloggers without expertise. Consider the source's reputation and history.</a:t>
            </a:r>
            <a:endParaRPr b="0" i="0" sz="2700" u="none" cap="none" strike="noStrike">
              <a:solidFill>
                <a:srgbClr val="000000"/>
              </a:solidFill>
              <a:latin typeface="Calibri"/>
              <a:ea typeface="Calibri"/>
              <a:cs typeface="Calibri"/>
              <a:sym typeface="Calibri"/>
            </a:endParaRPr>
          </a:p>
        </p:txBody>
      </p:sp>
      <p:sp>
        <p:nvSpPr>
          <p:cNvPr id="731" name="Google Shape;731;p57"/>
          <p:cNvSpPr/>
          <p:nvPr/>
        </p:nvSpPr>
        <p:spPr>
          <a:xfrm>
            <a:off x="9422662" y="2062585"/>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32" name="Google Shape;732;p57"/>
          <p:cNvSpPr/>
          <p:nvPr/>
        </p:nvSpPr>
        <p:spPr>
          <a:xfrm>
            <a:off x="9558855" y="2571614"/>
            <a:ext cx="4023516" cy="10657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Look for Supporting Evidence</a:t>
            </a:r>
            <a:endParaRPr b="0" i="0" sz="2700" u="none" cap="none" strike="noStrike">
              <a:solidFill>
                <a:srgbClr val="000000"/>
              </a:solidFill>
              <a:latin typeface="Calibri"/>
              <a:ea typeface="Calibri"/>
              <a:cs typeface="Calibri"/>
              <a:sym typeface="Calibri"/>
            </a:endParaRPr>
          </a:p>
        </p:txBody>
      </p:sp>
      <p:sp>
        <p:nvSpPr>
          <p:cNvPr id="733" name="Google Shape;733;p57"/>
          <p:cNvSpPr/>
          <p:nvPr/>
        </p:nvSpPr>
        <p:spPr>
          <a:xfrm>
            <a:off x="9564913" y="4185577"/>
            <a:ext cx="4023516" cy="436594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Search the topic to find corroborating reports. Check if multiple reputable sources are reporting the same information with varied sources.</a:t>
            </a:r>
            <a:endParaRPr b="0" i="0" sz="2700" u="none" cap="none" strike="noStrike">
              <a:solidFill>
                <a:srgbClr val="000000"/>
              </a:solidFill>
              <a:latin typeface="Calibri"/>
              <a:ea typeface="Calibri"/>
              <a:cs typeface="Calibri"/>
              <a:sym typeface="Calibri"/>
            </a:endParaRPr>
          </a:p>
        </p:txBody>
      </p:sp>
      <p:sp>
        <p:nvSpPr>
          <p:cNvPr id="734" name="Google Shape;734;p57"/>
          <p:cNvSpPr/>
          <p:nvPr/>
        </p:nvSpPr>
        <p:spPr>
          <a:xfrm>
            <a:off x="14034133" y="1600508"/>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35" name="Google Shape;735;p57"/>
          <p:cNvSpPr/>
          <p:nvPr/>
        </p:nvSpPr>
        <p:spPr>
          <a:xfrm>
            <a:off x="14264484" y="2111528"/>
            <a:ext cx="4023516" cy="10657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Use Fact-Checking Resources</a:t>
            </a:r>
            <a:endParaRPr b="0" i="0" sz="2700" u="none" cap="none" strike="noStrike">
              <a:solidFill>
                <a:srgbClr val="000000"/>
              </a:solidFill>
              <a:latin typeface="Calibri"/>
              <a:ea typeface="Calibri"/>
              <a:cs typeface="Calibri"/>
              <a:sym typeface="Calibri"/>
            </a:endParaRPr>
          </a:p>
        </p:txBody>
      </p:sp>
      <p:sp>
        <p:nvSpPr>
          <p:cNvPr id="736" name="Google Shape;736;p57"/>
          <p:cNvSpPr/>
          <p:nvPr/>
        </p:nvSpPr>
        <p:spPr>
          <a:xfrm>
            <a:off x="14133816" y="3674034"/>
            <a:ext cx="4023516" cy="491169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Utilize dedicated fact-checking websites like Snopes, PolitiFact, and FactCheck.org, G</a:t>
            </a:r>
            <a:r>
              <a:rPr b="0" i="0" lang="en-US" sz="2700" u="none" cap="none" strike="noStrike">
                <a:solidFill>
                  <a:srgbClr val="311211"/>
                </a:solidFill>
                <a:latin typeface="Calibri"/>
                <a:ea typeface="Calibri"/>
                <a:cs typeface="Calibri"/>
                <a:sym typeface="Calibri"/>
              </a:rPr>
              <a:t>oogle Image Search, NewsGuard Browser extention. </a:t>
            </a:r>
            <a:endParaRPr b="0" i="0" sz="2700" u="none" cap="none" strike="noStrike">
              <a:solidFill>
                <a:srgbClr val="311211"/>
              </a:solidFill>
              <a:latin typeface="Calibri"/>
              <a:ea typeface="Calibri"/>
              <a:cs typeface="Calibri"/>
              <a:sym typeface="Calibri"/>
            </a:endParaRPr>
          </a:p>
        </p:txBody>
      </p:sp>
      <p:sp>
        <p:nvSpPr>
          <p:cNvPr id="737" name="Google Shape;737;p57"/>
          <p:cNvSpPr/>
          <p:nvPr/>
        </p:nvSpPr>
        <p:spPr>
          <a:xfrm>
            <a:off x="-23537" y="4886418"/>
            <a:ext cx="2896829" cy="4990922"/>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738" name="Google Shape;738;p57"/>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39" name="Google Shape;739;p57"/>
          <p:cNvSpPr/>
          <p:nvPr/>
        </p:nvSpPr>
        <p:spPr>
          <a:xfrm>
            <a:off x="0" y="9822426"/>
            <a:ext cx="18287470" cy="464574"/>
          </a:xfrm>
          <a:prstGeom prst="rect">
            <a:avLst/>
          </a:prstGeom>
          <a:gradFill>
            <a:gsLst>
              <a:gs pos="0">
                <a:srgbClr val="284971"/>
              </a:gs>
              <a:gs pos="50000">
                <a:srgbClr val="3B6AA4"/>
              </a:gs>
              <a:gs pos="100000">
                <a:srgbClr val="4680C5"/>
              </a:gs>
            </a:gsLst>
            <a:path path="circle">
              <a:fillToRect b="100%" l="0%" r="100%" t="0%"/>
            </a:path>
            <a:tileRect b="0%" l="-100%" r="0%" t="-10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DRONE Project – Cyprus Workshop 22 &amp; 23 May 2025</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3" name="Shape 743"/>
        <p:cNvGrpSpPr/>
        <p:nvPr/>
      </p:nvGrpSpPr>
      <p:grpSpPr>
        <a:xfrm>
          <a:off x="0" y="0"/>
          <a:ext cx="0" cy="0"/>
          <a:chOff x="0" y="0"/>
          <a:chExt cx="0" cy="0"/>
        </a:xfrm>
      </p:grpSpPr>
      <p:sp>
        <p:nvSpPr>
          <p:cNvPr id="744" name="Google Shape;744;p5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Signs of AI-Generated Content</a:t>
            </a:r>
            <a:endParaRPr/>
          </a:p>
        </p:txBody>
      </p:sp>
      <p:sp>
        <p:nvSpPr>
          <p:cNvPr id="745" name="Google Shape;745;p58"/>
          <p:cNvSpPr txBox="1"/>
          <p:nvPr>
            <p:ph idx="1" type="subTitle"/>
          </p:nvPr>
        </p:nvSpPr>
        <p:spPr>
          <a:xfrm>
            <a:off x="1013346" y="2589663"/>
            <a:ext cx="9618796"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For Text:</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Generic or Repetitive Language:</a:t>
            </a:r>
            <a:r>
              <a:rPr lang="en-US">
                <a:solidFill>
                  <a:schemeClr val="dk1"/>
                </a:solidFill>
              </a:rPr>
              <a:t> Often lacks unique voice, strong opinions, or deep emotional resonance.</a:t>
            </a:r>
            <a:endParaRPr/>
          </a:p>
          <a:p>
            <a:pPr indent="-431800" lvl="0" marL="457200" rtl="0" algn="l">
              <a:lnSpc>
                <a:spcPct val="100000"/>
              </a:lnSpc>
              <a:spcBef>
                <a:spcPts val="640"/>
              </a:spcBef>
              <a:spcAft>
                <a:spcPts val="0"/>
              </a:spcAft>
              <a:buSzPts val="3200"/>
              <a:buNone/>
            </a:pPr>
            <a:r>
              <a:rPr b="1" lang="en-US">
                <a:solidFill>
                  <a:schemeClr val="dk1"/>
                </a:solidFill>
              </a:rPr>
              <a:t>Overly Formal or Perfect Grammar:</a:t>
            </a:r>
            <a:r>
              <a:rPr lang="en-US">
                <a:solidFill>
                  <a:schemeClr val="dk1"/>
                </a:solidFill>
              </a:rPr>
              <a:t> Can sometimes be too 'textbook' perfect.</a:t>
            </a:r>
            <a:endParaRPr/>
          </a:p>
          <a:p>
            <a:pPr indent="-431800" lvl="0" marL="457200" rtl="0" algn="l">
              <a:lnSpc>
                <a:spcPct val="100000"/>
              </a:lnSpc>
              <a:spcBef>
                <a:spcPts val="640"/>
              </a:spcBef>
              <a:spcAft>
                <a:spcPts val="0"/>
              </a:spcAft>
              <a:buSzPts val="3200"/>
              <a:buNone/>
            </a:pPr>
            <a:r>
              <a:rPr b="1" lang="en-US">
                <a:solidFill>
                  <a:schemeClr val="dk1"/>
                </a:solidFill>
              </a:rPr>
              <a:t>Lack of Specificity/Anecdotes:</a:t>
            </a:r>
            <a:r>
              <a:rPr lang="en-US">
                <a:solidFill>
                  <a:schemeClr val="dk1"/>
                </a:solidFill>
              </a:rPr>
              <a:t> Avoids concrete details, personal stories, or specific examples.</a:t>
            </a:r>
            <a:endParaRPr/>
          </a:p>
          <a:p>
            <a:pPr indent="-431800" lvl="0" marL="457200" rtl="0" algn="l">
              <a:lnSpc>
                <a:spcPct val="100000"/>
              </a:lnSpc>
              <a:spcBef>
                <a:spcPts val="640"/>
              </a:spcBef>
              <a:spcAft>
                <a:spcPts val="0"/>
              </a:spcAft>
              <a:buSzPts val="3200"/>
              <a:buNone/>
            </a:pPr>
            <a:r>
              <a:rPr b="1" lang="en-US">
                <a:solidFill>
                  <a:schemeClr val="dk1"/>
                </a:solidFill>
              </a:rPr>
              <a:t>Slight Inaccuracies/Hallucinations:</a:t>
            </a:r>
            <a:r>
              <a:rPr lang="en-US">
                <a:solidFill>
                  <a:schemeClr val="dk1"/>
                </a:solidFill>
              </a:rPr>
              <a:t> Sometimes invents facts or details that sound plausible but are false.</a:t>
            </a:r>
            <a:endParaRPr/>
          </a:p>
        </p:txBody>
      </p:sp>
      <p:sp>
        <p:nvSpPr>
          <p:cNvPr id="746" name="Google Shape;746;p5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47" name="Google Shape;747;p58"/>
          <p:cNvGrpSpPr/>
          <p:nvPr/>
        </p:nvGrpSpPr>
        <p:grpSpPr>
          <a:xfrm>
            <a:off x="790770" y="-112458"/>
            <a:ext cx="1427175" cy="786776"/>
            <a:chOff x="0" y="-38100"/>
            <a:chExt cx="373234" cy="205757"/>
          </a:xfrm>
        </p:grpSpPr>
        <p:sp>
          <p:nvSpPr>
            <p:cNvPr id="748" name="Google Shape;748;p5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9" name="Google Shape;749;p5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50" name="Google Shape;750;p58"/>
          <p:cNvGrpSpPr/>
          <p:nvPr/>
        </p:nvGrpSpPr>
        <p:grpSpPr>
          <a:xfrm>
            <a:off x="0" y="-112458"/>
            <a:ext cx="315272" cy="786776"/>
            <a:chOff x="0" y="-38100"/>
            <a:chExt cx="82450" cy="205757"/>
          </a:xfrm>
        </p:grpSpPr>
        <p:sp>
          <p:nvSpPr>
            <p:cNvPr id="751" name="Google Shape;751;p5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2" name="Google Shape;752;p5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53" name="Google Shape;753;p58"/>
          <p:cNvGrpSpPr/>
          <p:nvPr/>
        </p:nvGrpSpPr>
        <p:grpSpPr>
          <a:xfrm>
            <a:off x="0" y="1116904"/>
            <a:ext cx="503883" cy="1931922"/>
            <a:chOff x="0" y="-38100"/>
            <a:chExt cx="131775" cy="505235"/>
          </a:xfrm>
        </p:grpSpPr>
        <p:sp>
          <p:nvSpPr>
            <p:cNvPr id="754" name="Google Shape;754;p5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55" name="Google Shape;755;p5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56" name="Google Shape;756;p58"/>
          <p:cNvPicPr preferRelativeResize="0"/>
          <p:nvPr/>
        </p:nvPicPr>
        <p:blipFill rotWithShape="1">
          <a:blip r:embed="rId4">
            <a:alphaModFix/>
          </a:blip>
          <a:srcRect b="0" l="0" r="0" t="0"/>
          <a:stretch/>
        </p:blipFill>
        <p:spPr>
          <a:xfrm>
            <a:off x="11365005" y="2589663"/>
            <a:ext cx="5741087" cy="5741087"/>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5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Signs of AI-Generated Content</a:t>
            </a:r>
            <a:endParaRPr/>
          </a:p>
        </p:txBody>
      </p:sp>
      <p:sp>
        <p:nvSpPr>
          <p:cNvPr id="762" name="Google Shape;762;p59"/>
          <p:cNvSpPr txBox="1"/>
          <p:nvPr>
            <p:ph idx="1" type="subTitle"/>
          </p:nvPr>
        </p:nvSpPr>
        <p:spPr>
          <a:xfrm>
            <a:off x="1013345" y="2589663"/>
            <a:ext cx="105690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For Images:</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lang="en-US">
                <a:solidFill>
                  <a:schemeClr val="dk1"/>
                </a:solidFill>
              </a:rPr>
              <a:t>Uncanny Valley Effect: Something just feels 'off' or unnatural about faces or scenes.</a:t>
            </a:r>
            <a:endParaRPr/>
          </a:p>
          <a:p>
            <a:pPr indent="-431800" lvl="0" marL="457200" rtl="0" algn="l">
              <a:lnSpc>
                <a:spcPct val="100000"/>
              </a:lnSpc>
              <a:spcBef>
                <a:spcPts val="640"/>
              </a:spcBef>
              <a:spcAft>
                <a:spcPts val="0"/>
              </a:spcAft>
              <a:buSzPts val="3200"/>
              <a:buNone/>
            </a:pPr>
            <a:r>
              <a:rPr lang="en-US">
                <a:solidFill>
                  <a:schemeClr val="dk1"/>
                </a:solidFill>
              </a:rPr>
              <a:t>Distorted or Extra Limbs/Fingers: Hands are notoriously difficult for AI to generate correctly.</a:t>
            </a:r>
            <a:endParaRPr/>
          </a:p>
          <a:p>
            <a:pPr indent="-431800" lvl="0" marL="457200" rtl="0" algn="l">
              <a:lnSpc>
                <a:spcPct val="100000"/>
              </a:lnSpc>
              <a:spcBef>
                <a:spcPts val="640"/>
              </a:spcBef>
              <a:spcAft>
                <a:spcPts val="0"/>
              </a:spcAft>
              <a:buSzPts val="3200"/>
              <a:buNone/>
            </a:pPr>
            <a:r>
              <a:rPr lang="en-US">
                <a:solidFill>
                  <a:schemeClr val="dk1"/>
                </a:solidFill>
              </a:rPr>
              <a:t>Nonsensical Text: Any text in the image might be gibberish or strangely warped.</a:t>
            </a:r>
            <a:endParaRPr/>
          </a:p>
          <a:p>
            <a:pPr indent="-431800" lvl="0" marL="457200" rtl="0" algn="l">
              <a:lnSpc>
                <a:spcPct val="100000"/>
              </a:lnSpc>
              <a:spcBef>
                <a:spcPts val="640"/>
              </a:spcBef>
              <a:spcAft>
                <a:spcPts val="0"/>
              </a:spcAft>
              <a:buSzPts val="3200"/>
              <a:buNone/>
            </a:pPr>
            <a:r>
              <a:rPr lang="en-US">
                <a:solidFill>
                  <a:schemeClr val="dk1"/>
                </a:solidFill>
              </a:rPr>
              <a:t>Repetitive Backgrounds/Patterns: Oddly consistent or bizarre background elements.</a:t>
            </a:r>
            <a:endParaRPr/>
          </a:p>
          <a:p>
            <a:pPr indent="-431800" lvl="0" marL="457200" rtl="0" algn="l">
              <a:lnSpc>
                <a:spcPct val="100000"/>
              </a:lnSpc>
              <a:spcBef>
                <a:spcPts val="640"/>
              </a:spcBef>
              <a:spcAft>
                <a:spcPts val="0"/>
              </a:spcAft>
              <a:buSzPts val="3200"/>
              <a:buNone/>
            </a:pPr>
            <a:r>
              <a:rPr lang="en-US">
                <a:solidFill>
                  <a:schemeClr val="dk1"/>
                </a:solidFill>
              </a:rPr>
              <a:t>Unusual Blurring/Sharpness: Areas that should be sharp are blurry, or vice versa.</a:t>
            </a:r>
            <a:endParaRPr/>
          </a:p>
        </p:txBody>
      </p:sp>
      <p:sp>
        <p:nvSpPr>
          <p:cNvPr id="763" name="Google Shape;763;p5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64" name="Google Shape;764;p59"/>
          <p:cNvGrpSpPr/>
          <p:nvPr/>
        </p:nvGrpSpPr>
        <p:grpSpPr>
          <a:xfrm>
            <a:off x="790770" y="-112458"/>
            <a:ext cx="1427175" cy="786776"/>
            <a:chOff x="0" y="-38100"/>
            <a:chExt cx="373234" cy="205757"/>
          </a:xfrm>
        </p:grpSpPr>
        <p:sp>
          <p:nvSpPr>
            <p:cNvPr id="765" name="Google Shape;765;p5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6" name="Google Shape;766;p5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67" name="Google Shape;767;p59"/>
          <p:cNvGrpSpPr/>
          <p:nvPr/>
        </p:nvGrpSpPr>
        <p:grpSpPr>
          <a:xfrm>
            <a:off x="0" y="-112458"/>
            <a:ext cx="315272" cy="786776"/>
            <a:chOff x="0" y="-38100"/>
            <a:chExt cx="82450" cy="205757"/>
          </a:xfrm>
        </p:grpSpPr>
        <p:sp>
          <p:nvSpPr>
            <p:cNvPr id="768" name="Google Shape;768;p5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69" name="Google Shape;769;p5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70" name="Google Shape;770;p59"/>
          <p:cNvGrpSpPr/>
          <p:nvPr/>
        </p:nvGrpSpPr>
        <p:grpSpPr>
          <a:xfrm>
            <a:off x="0" y="1116904"/>
            <a:ext cx="503883" cy="1931922"/>
            <a:chOff x="0" y="-38100"/>
            <a:chExt cx="131775" cy="505235"/>
          </a:xfrm>
        </p:grpSpPr>
        <p:sp>
          <p:nvSpPr>
            <p:cNvPr id="771" name="Google Shape;771;p5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2" name="Google Shape;772;p5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73" name="Google Shape;773;p59"/>
          <p:cNvPicPr preferRelativeResize="0"/>
          <p:nvPr/>
        </p:nvPicPr>
        <p:blipFill rotWithShape="1">
          <a:blip r:embed="rId4">
            <a:alphaModFix/>
          </a:blip>
          <a:srcRect b="0" l="0" r="0" t="0"/>
          <a:stretch/>
        </p:blipFill>
        <p:spPr>
          <a:xfrm>
            <a:off x="11806780" y="2589663"/>
            <a:ext cx="6016455" cy="601645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sp>
        <p:nvSpPr>
          <p:cNvPr id="778" name="Google Shape;778;p6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Signs of AI-Generated Content</a:t>
            </a:r>
            <a:endParaRPr/>
          </a:p>
        </p:txBody>
      </p:sp>
      <p:sp>
        <p:nvSpPr>
          <p:cNvPr id="779" name="Google Shape;779;p60"/>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b="1" lang="en-US">
                <a:solidFill>
                  <a:schemeClr val="dk1"/>
                </a:solidFill>
              </a:rPr>
              <a:t>For Audio/Video (Discussion points):</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Unnatural Facial Movements/Eye Blinks:</a:t>
            </a:r>
            <a:r>
              <a:rPr lang="en-US">
                <a:solidFill>
                  <a:schemeClr val="dk1"/>
                </a:solidFill>
              </a:rPr>
              <a:t> Too few, too many, or robotic.</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Lip Sync Issues:</a:t>
            </a:r>
            <a:r>
              <a:rPr lang="en-US">
                <a:solidFill>
                  <a:schemeClr val="dk1"/>
                </a:solidFill>
              </a:rPr>
              <a:t> Mismatched words and mouth movements.</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Robotic or Flat Voice:</a:t>
            </a:r>
            <a:r>
              <a:rPr lang="en-US">
                <a:solidFill>
                  <a:schemeClr val="dk1"/>
                </a:solidFill>
              </a:rPr>
              <a:t> Lacks natural intonation or emotion.</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Lack of Body Language Consistency:</a:t>
            </a:r>
            <a:r>
              <a:rPr lang="en-US">
                <a:solidFill>
                  <a:schemeClr val="dk1"/>
                </a:solidFill>
              </a:rPr>
              <a:t> Disconnect between speech and gestures.</a:t>
            </a:r>
            <a:endParaRPr/>
          </a:p>
        </p:txBody>
      </p:sp>
      <p:sp>
        <p:nvSpPr>
          <p:cNvPr id="780" name="Google Shape;780;p6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81" name="Google Shape;781;p60"/>
          <p:cNvGrpSpPr/>
          <p:nvPr/>
        </p:nvGrpSpPr>
        <p:grpSpPr>
          <a:xfrm>
            <a:off x="790770" y="-112458"/>
            <a:ext cx="1427175" cy="786776"/>
            <a:chOff x="0" y="-38100"/>
            <a:chExt cx="373234" cy="205757"/>
          </a:xfrm>
        </p:grpSpPr>
        <p:sp>
          <p:nvSpPr>
            <p:cNvPr id="782" name="Google Shape;782;p6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3" name="Google Shape;783;p6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4" name="Google Shape;784;p60"/>
          <p:cNvGrpSpPr/>
          <p:nvPr/>
        </p:nvGrpSpPr>
        <p:grpSpPr>
          <a:xfrm>
            <a:off x="0" y="-112458"/>
            <a:ext cx="315272" cy="786776"/>
            <a:chOff x="0" y="-38100"/>
            <a:chExt cx="82450" cy="205757"/>
          </a:xfrm>
        </p:grpSpPr>
        <p:sp>
          <p:nvSpPr>
            <p:cNvPr id="785" name="Google Shape;785;p6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6" name="Google Shape;786;p6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7" name="Google Shape;787;p60"/>
          <p:cNvGrpSpPr/>
          <p:nvPr/>
        </p:nvGrpSpPr>
        <p:grpSpPr>
          <a:xfrm>
            <a:off x="0" y="1116904"/>
            <a:ext cx="503883" cy="1931922"/>
            <a:chOff x="0" y="-38100"/>
            <a:chExt cx="131775" cy="505235"/>
          </a:xfrm>
        </p:grpSpPr>
        <p:sp>
          <p:nvSpPr>
            <p:cNvPr id="788" name="Google Shape;788;p6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9" name="Google Shape;789;p6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90" name="Google Shape;790;p60"/>
          <p:cNvPicPr preferRelativeResize="0"/>
          <p:nvPr/>
        </p:nvPicPr>
        <p:blipFill rotWithShape="1">
          <a:blip r:embed="rId4">
            <a:alphaModFix/>
          </a:blip>
          <a:srcRect b="0" l="0" r="0" t="0"/>
          <a:stretch/>
        </p:blipFill>
        <p:spPr>
          <a:xfrm>
            <a:off x="11275358" y="2814917"/>
            <a:ext cx="5988424" cy="5988424"/>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6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Spotting AI-Generated Content</a:t>
            </a:r>
            <a:endParaRPr/>
          </a:p>
        </p:txBody>
      </p:sp>
      <p:sp>
        <p:nvSpPr>
          <p:cNvPr id="796" name="Google Shape;796;p61"/>
          <p:cNvSpPr txBox="1"/>
          <p:nvPr>
            <p:ph idx="1" type="subTitle"/>
          </p:nvPr>
        </p:nvSpPr>
        <p:spPr>
          <a:xfrm>
            <a:off x="503883" y="2592999"/>
            <a:ext cx="9124211"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While AI is getting sophisticated, there are tools being developed to help. Some examples include:</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Deepware.ai</a:t>
            </a:r>
            <a:r>
              <a:rPr lang="en-US">
                <a:solidFill>
                  <a:schemeClr val="dk1"/>
                </a:solidFill>
              </a:rPr>
              <a:t> (for video detection)</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GPT-2 Output Detector</a:t>
            </a:r>
            <a:r>
              <a:rPr lang="en-US">
                <a:solidFill>
                  <a:schemeClr val="dk1"/>
                </a:solidFill>
              </a:rPr>
              <a:t> or </a:t>
            </a:r>
            <a:r>
              <a:rPr b="1" lang="en-US">
                <a:solidFill>
                  <a:schemeClr val="dk1"/>
                </a:solidFill>
              </a:rPr>
              <a:t>AI Text Classifier</a:t>
            </a:r>
            <a:r>
              <a:rPr lang="en-US">
                <a:solidFill>
                  <a:schemeClr val="dk1"/>
                </a:solidFill>
              </a:rPr>
              <a:t> (for text detection - though these are constantly evolving)</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p:txBody>
      </p:sp>
      <p:sp>
        <p:nvSpPr>
          <p:cNvPr id="797" name="Google Shape;797;p6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98" name="Google Shape;798;p61"/>
          <p:cNvGrpSpPr/>
          <p:nvPr/>
        </p:nvGrpSpPr>
        <p:grpSpPr>
          <a:xfrm>
            <a:off x="790770" y="-112458"/>
            <a:ext cx="1427175" cy="786776"/>
            <a:chOff x="0" y="-38100"/>
            <a:chExt cx="373234" cy="205757"/>
          </a:xfrm>
        </p:grpSpPr>
        <p:sp>
          <p:nvSpPr>
            <p:cNvPr id="799" name="Google Shape;799;p6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0" name="Google Shape;800;p6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1" name="Google Shape;801;p61"/>
          <p:cNvGrpSpPr/>
          <p:nvPr/>
        </p:nvGrpSpPr>
        <p:grpSpPr>
          <a:xfrm>
            <a:off x="0" y="-112458"/>
            <a:ext cx="315272" cy="786776"/>
            <a:chOff x="0" y="-38100"/>
            <a:chExt cx="82450" cy="205757"/>
          </a:xfrm>
        </p:grpSpPr>
        <p:sp>
          <p:nvSpPr>
            <p:cNvPr id="802" name="Google Shape;802;p6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3" name="Google Shape;803;p6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4" name="Google Shape;804;p61"/>
          <p:cNvGrpSpPr/>
          <p:nvPr/>
        </p:nvGrpSpPr>
        <p:grpSpPr>
          <a:xfrm>
            <a:off x="0" y="1116904"/>
            <a:ext cx="503883" cy="1931922"/>
            <a:chOff x="0" y="-38100"/>
            <a:chExt cx="131775" cy="505235"/>
          </a:xfrm>
        </p:grpSpPr>
        <p:sp>
          <p:nvSpPr>
            <p:cNvPr id="805" name="Google Shape;805;p6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6" name="Google Shape;806;p6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07" name="Google Shape;807;p61"/>
          <p:cNvPicPr preferRelativeResize="0"/>
          <p:nvPr/>
        </p:nvPicPr>
        <p:blipFill rotWithShape="1">
          <a:blip r:embed="rId4">
            <a:alphaModFix/>
          </a:blip>
          <a:srcRect b="0" l="0" r="0" t="0"/>
          <a:stretch/>
        </p:blipFill>
        <p:spPr>
          <a:xfrm>
            <a:off x="11119034" y="2592999"/>
            <a:ext cx="6322803" cy="632280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6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3: Spotting AI-Generated Content</a:t>
            </a:r>
            <a:endParaRPr/>
          </a:p>
        </p:txBody>
      </p:sp>
      <p:sp>
        <p:nvSpPr>
          <p:cNvPr id="813" name="Google Shape;813;p62"/>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Participants are provided with content samples (text, images, or videos) with a mix of AI-generated and human-created content.</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rPr>
              <a:t>Using their critical skills and the suggested detection tools, they assess whether each sample is human- or AI-generated.</a:t>
            </a:r>
            <a:endParaRPr/>
          </a:p>
        </p:txBody>
      </p:sp>
      <p:sp>
        <p:nvSpPr>
          <p:cNvPr id="814" name="Google Shape;814;p6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15" name="Google Shape;815;p62"/>
          <p:cNvGrpSpPr/>
          <p:nvPr/>
        </p:nvGrpSpPr>
        <p:grpSpPr>
          <a:xfrm>
            <a:off x="790770" y="-112458"/>
            <a:ext cx="1427175" cy="786776"/>
            <a:chOff x="0" y="-38100"/>
            <a:chExt cx="373234" cy="205757"/>
          </a:xfrm>
        </p:grpSpPr>
        <p:sp>
          <p:nvSpPr>
            <p:cNvPr id="816" name="Google Shape;816;p6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7" name="Google Shape;817;p6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8" name="Google Shape;818;p62"/>
          <p:cNvGrpSpPr/>
          <p:nvPr/>
        </p:nvGrpSpPr>
        <p:grpSpPr>
          <a:xfrm>
            <a:off x="0" y="-112458"/>
            <a:ext cx="315272" cy="786776"/>
            <a:chOff x="0" y="-38100"/>
            <a:chExt cx="82450" cy="205757"/>
          </a:xfrm>
        </p:grpSpPr>
        <p:sp>
          <p:nvSpPr>
            <p:cNvPr id="819" name="Google Shape;819;p6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0" name="Google Shape;820;p6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1" name="Google Shape;821;p62"/>
          <p:cNvGrpSpPr/>
          <p:nvPr/>
        </p:nvGrpSpPr>
        <p:grpSpPr>
          <a:xfrm>
            <a:off x="0" y="1116904"/>
            <a:ext cx="503883" cy="1931922"/>
            <a:chOff x="0" y="-38100"/>
            <a:chExt cx="131775" cy="505235"/>
          </a:xfrm>
        </p:grpSpPr>
        <p:sp>
          <p:nvSpPr>
            <p:cNvPr id="822" name="Google Shape;822;p6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3" name="Google Shape;823;p6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24" name="Google Shape;824;p62"/>
          <p:cNvPicPr preferRelativeResize="0"/>
          <p:nvPr/>
        </p:nvPicPr>
        <p:blipFill rotWithShape="1">
          <a:blip r:embed="rId4">
            <a:alphaModFix/>
          </a:blip>
          <a:srcRect b="0" l="0" r="0" t="0"/>
          <a:stretch/>
        </p:blipFill>
        <p:spPr>
          <a:xfrm>
            <a:off x="11193437" y="3048822"/>
            <a:ext cx="6248400" cy="5207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 name="Google Shape;173;p2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4" name="Google Shape;174;p25"/>
          <p:cNvGrpSpPr/>
          <p:nvPr/>
        </p:nvGrpSpPr>
        <p:grpSpPr>
          <a:xfrm>
            <a:off x="6111849" y="2794410"/>
            <a:ext cx="7685891" cy="2168895"/>
            <a:chOff x="0" y="-47625"/>
            <a:chExt cx="1484188" cy="418826"/>
          </a:xfrm>
        </p:grpSpPr>
        <p:sp>
          <p:nvSpPr>
            <p:cNvPr id="175" name="Google Shape;175;p2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 name="Google Shape;176;p2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7" name="Google Shape;177;p25"/>
          <p:cNvGrpSpPr/>
          <p:nvPr/>
        </p:nvGrpSpPr>
        <p:grpSpPr>
          <a:xfrm>
            <a:off x="-696258" y="-1193133"/>
            <a:ext cx="7178388" cy="12095887"/>
            <a:chOff x="0" y="-57150"/>
            <a:chExt cx="1890604" cy="3185748"/>
          </a:xfrm>
        </p:grpSpPr>
        <p:sp>
          <p:nvSpPr>
            <p:cNvPr id="178" name="Google Shape;178;p2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 name="Google Shape;179;p2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80" name="Google Shape;180;p2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 name="Google Shape;181;p2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6">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 name="Google Shape;182;p2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83" name="Google Shape;183;p25"/>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184" name="Google Shape;184;p25"/>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Entry Assessment</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8" name="Shape 828"/>
        <p:cNvGrpSpPr/>
        <p:nvPr/>
      </p:nvGrpSpPr>
      <p:grpSpPr>
        <a:xfrm>
          <a:off x="0" y="0"/>
          <a:ext cx="0" cy="0"/>
          <a:chOff x="0" y="0"/>
          <a:chExt cx="0" cy="0"/>
        </a:xfrm>
      </p:grpSpPr>
      <p:sp>
        <p:nvSpPr>
          <p:cNvPr id="829" name="Google Shape;829;p6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3: Spotting AI-Generated Content</a:t>
            </a:r>
            <a:endParaRPr/>
          </a:p>
        </p:txBody>
      </p:sp>
      <p:sp>
        <p:nvSpPr>
          <p:cNvPr id="830" name="Google Shape;830;p63"/>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Participants complete a reflective exercise where they discuss their detection process and the potential consequences of AI-generated media on trust in digital content, optionally posting their thoughts to a shared discussion board.</a:t>
            </a:r>
            <a:endParaRPr/>
          </a:p>
        </p:txBody>
      </p:sp>
      <p:sp>
        <p:nvSpPr>
          <p:cNvPr id="831" name="Google Shape;831;p6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32" name="Google Shape;832;p63"/>
          <p:cNvGrpSpPr/>
          <p:nvPr/>
        </p:nvGrpSpPr>
        <p:grpSpPr>
          <a:xfrm>
            <a:off x="790770" y="-112458"/>
            <a:ext cx="1427175" cy="786776"/>
            <a:chOff x="0" y="-38100"/>
            <a:chExt cx="373234" cy="205757"/>
          </a:xfrm>
        </p:grpSpPr>
        <p:sp>
          <p:nvSpPr>
            <p:cNvPr id="833" name="Google Shape;833;p6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4" name="Google Shape;834;p6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35" name="Google Shape;835;p63"/>
          <p:cNvGrpSpPr/>
          <p:nvPr/>
        </p:nvGrpSpPr>
        <p:grpSpPr>
          <a:xfrm>
            <a:off x="0" y="-112458"/>
            <a:ext cx="315272" cy="786776"/>
            <a:chOff x="0" y="-38100"/>
            <a:chExt cx="82450" cy="205757"/>
          </a:xfrm>
        </p:grpSpPr>
        <p:sp>
          <p:nvSpPr>
            <p:cNvPr id="836" name="Google Shape;836;p6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7" name="Google Shape;837;p6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38" name="Google Shape;838;p63"/>
          <p:cNvGrpSpPr/>
          <p:nvPr/>
        </p:nvGrpSpPr>
        <p:grpSpPr>
          <a:xfrm>
            <a:off x="0" y="1116904"/>
            <a:ext cx="503883" cy="1931922"/>
            <a:chOff x="0" y="-38100"/>
            <a:chExt cx="131775" cy="505235"/>
          </a:xfrm>
        </p:grpSpPr>
        <p:sp>
          <p:nvSpPr>
            <p:cNvPr id="839" name="Google Shape;839;p6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0" name="Google Shape;840;p6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41" name="Google Shape;841;p63"/>
          <p:cNvPicPr preferRelativeResize="0"/>
          <p:nvPr/>
        </p:nvPicPr>
        <p:blipFill rotWithShape="1">
          <a:blip r:embed="rId4">
            <a:alphaModFix/>
          </a:blip>
          <a:srcRect b="0" l="0" r="0" t="0"/>
          <a:stretch/>
        </p:blipFill>
        <p:spPr>
          <a:xfrm>
            <a:off x="10862732" y="2844800"/>
            <a:ext cx="6841067" cy="51308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6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Key Takeways</a:t>
            </a:r>
            <a:endParaRPr/>
          </a:p>
        </p:txBody>
      </p:sp>
      <p:sp>
        <p:nvSpPr>
          <p:cNvPr id="847" name="Google Shape;847;p64"/>
          <p:cNvSpPr txBox="1"/>
          <p:nvPr>
            <p:ph idx="1" type="subTitle"/>
          </p:nvPr>
        </p:nvSpPr>
        <p:spPr>
          <a:xfrm>
            <a:off x="503883" y="2592999"/>
            <a:ext cx="11311599"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00000"/>
              </a:lnSpc>
              <a:spcBef>
                <a:spcPts val="640"/>
              </a:spcBef>
              <a:spcAft>
                <a:spcPts val="0"/>
              </a:spcAft>
              <a:buSzPts val="3200"/>
              <a:buFont typeface="Arial"/>
              <a:buChar char="•"/>
            </a:pPr>
            <a:r>
              <a:rPr lang="en-US">
                <a:solidFill>
                  <a:schemeClr val="dk1"/>
                </a:solidFill>
              </a:rPr>
              <a:t>Structured evaluation methods like CRAAP and SIFT are indispensable tools for critically analyzing online information.</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Effective misinformation detection requires a combination of systematic frameworks and agile fact-checking techniques.</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The rise of AI-generated content introduces new complexities, making it crucial to recognize subtle "tells" of synthetic media.</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Developing a critical and questioning mindset is paramount for navigating the evolving digital landscape and making informed decisions.</a:t>
            </a:r>
            <a:endParaRPr>
              <a:solidFill>
                <a:schemeClr val="dk1"/>
              </a:solidFill>
            </a:endParaRPr>
          </a:p>
        </p:txBody>
      </p:sp>
      <p:sp>
        <p:nvSpPr>
          <p:cNvPr id="848" name="Google Shape;848;p6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49" name="Google Shape;849;p64"/>
          <p:cNvGrpSpPr/>
          <p:nvPr/>
        </p:nvGrpSpPr>
        <p:grpSpPr>
          <a:xfrm>
            <a:off x="790770" y="-112458"/>
            <a:ext cx="1427175" cy="786776"/>
            <a:chOff x="0" y="-38100"/>
            <a:chExt cx="373234" cy="205757"/>
          </a:xfrm>
        </p:grpSpPr>
        <p:sp>
          <p:nvSpPr>
            <p:cNvPr id="850" name="Google Shape;850;p6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1" name="Google Shape;851;p6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2" name="Google Shape;852;p64"/>
          <p:cNvGrpSpPr/>
          <p:nvPr/>
        </p:nvGrpSpPr>
        <p:grpSpPr>
          <a:xfrm>
            <a:off x="0" y="-112458"/>
            <a:ext cx="315272" cy="786776"/>
            <a:chOff x="0" y="-38100"/>
            <a:chExt cx="82450" cy="205757"/>
          </a:xfrm>
        </p:grpSpPr>
        <p:sp>
          <p:nvSpPr>
            <p:cNvPr id="853" name="Google Shape;853;p6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4" name="Google Shape;854;p6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5" name="Google Shape;855;p64"/>
          <p:cNvGrpSpPr/>
          <p:nvPr/>
        </p:nvGrpSpPr>
        <p:grpSpPr>
          <a:xfrm>
            <a:off x="0" y="1116904"/>
            <a:ext cx="503883" cy="1931922"/>
            <a:chOff x="0" y="-38100"/>
            <a:chExt cx="131775" cy="505235"/>
          </a:xfrm>
        </p:grpSpPr>
        <p:sp>
          <p:nvSpPr>
            <p:cNvPr id="856" name="Google Shape;856;p6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7" name="Google Shape;857;p6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58" name="Google Shape;858;p64"/>
          <p:cNvPicPr preferRelativeResize="0"/>
          <p:nvPr/>
        </p:nvPicPr>
        <p:blipFill rotWithShape="1">
          <a:blip r:embed="rId4">
            <a:alphaModFix/>
          </a:blip>
          <a:srcRect b="0" l="0" r="0" t="0"/>
          <a:stretch/>
        </p:blipFill>
        <p:spPr>
          <a:xfrm>
            <a:off x="12319365" y="3443268"/>
            <a:ext cx="5026470" cy="4284308"/>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sp>
        <p:nvSpPr>
          <p:cNvPr id="863" name="Google Shape;863;p6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4" name="Google Shape;864;p6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5" name="Google Shape;865;p6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6" name="Google Shape;866;p65"/>
          <p:cNvGrpSpPr/>
          <p:nvPr/>
        </p:nvGrpSpPr>
        <p:grpSpPr>
          <a:xfrm>
            <a:off x="6111849" y="2794410"/>
            <a:ext cx="7685891" cy="2168895"/>
            <a:chOff x="0" y="-47625"/>
            <a:chExt cx="1484188" cy="418826"/>
          </a:xfrm>
        </p:grpSpPr>
        <p:sp>
          <p:nvSpPr>
            <p:cNvPr id="867" name="Google Shape;867;p6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8" name="Google Shape;868;p6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69" name="Google Shape;869;p65"/>
          <p:cNvGrpSpPr/>
          <p:nvPr/>
        </p:nvGrpSpPr>
        <p:grpSpPr>
          <a:xfrm>
            <a:off x="-696258" y="-1193133"/>
            <a:ext cx="7178388" cy="12095887"/>
            <a:chOff x="0" y="-57150"/>
            <a:chExt cx="1890604" cy="3185748"/>
          </a:xfrm>
        </p:grpSpPr>
        <p:sp>
          <p:nvSpPr>
            <p:cNvPr id="870" name="Google Shape;870;p6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1" name="Google Shape;871;p6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872" name="Google Shape;872;p6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3" name="Google Shape;873;p6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4" name="Google Shape;874;p6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875" name="Google Shape;875;p65"/>
          <p:cNvSpPr txBox="1"/>
          <p:nvPr/>
        </p:nvSpPr>
        <p:spPr>
          <a:xfrm>
            <a:off x="-1725735" y="6821207"/>
            <a:ext cx="5508900" cy="5481900"/>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a:t>
            </a:r>
            <a:r>
              <a:rPr b="1" lang="en-US" sz="37888">
                <a:solidFill>
                  <a:srgbClr val="EFEFEF"/>
                </a:solidFill>
              </a:rPr>
              <a:t>3</a:t>
            </a:r>
            <a:endParaRPr b="0" i="0" sz="1400" u="none" cap="none" strike="noStrike">
              <a:solidFill>
                <a:srgbClr val="000000"/>
              </a:solidFill>
              <a:latin typeface="Arial"/>
              <a:ea typeface="Arial"/>
              <a:cs typeface="Arial"/>
              <a:sym typeface="Arial"/>
            </a:endParaRPr>
          </a:p>
        </p:txBody>
      </p:sp>
      <p:sp>
        <p:nvSpPr>
          <p:cNvPr id="876" name="Google Shape;876;p65"/>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Social Media Literacy</a:t>
            </a:r>
            <a:endParaRPr b="0" i="0" sz="1400" u="none" cap="none" strike="noStrike">
              <a:solidFill>
                <a:srgbClr val="000000"/>
              </a:solidFill>
              <a:latin typeface="Arial"/>
              <a:ea typeface="Arial"/>
              <a:cs typeface="Arial"/>
              <a:sym typeface="Arial"/>
            </a:endParaRPr>
          </a:p>
        </p:txBody>
      </p:sp>
      <p:sp>
        <p:nvSpPr>
          <p:cNvPr id="877" name="Google Shape;877;p65"/>
          <p:cNvSpPr txBox="1"/>
          <p:nvPr/>
        </p:nvSpPr>
        <p:spPr>
          <a:xfrm>
            <a:off x="7911996" y="3395850"/>
            <a:ext cx="9760500" cy="1504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a:t>
            </a:r>
            <a:r>
              <a:rPr b="1" lang="en-US" sz="10400">
                <a:solidFill>
                  <a:srgbClr val="343434"/>
                </a:solidFill>
              </a:rPr>
              <a:t>3</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1" name="Shape 881"/>
        <p:cNvGrpSpPr/>
        <p:nvPr/>
      </p:nvGrpSpPr>
      <p:grpSpPr>
        <a:xfrm>
          <a:off x="0" y="0"/>
          <a:ext cx="0" cy="0"/>
          <a:chOff x="0" y="0"/>
          <a:chExt cx="0" cy="0"/>
        </a:xfrm>
      </p:grpSpPr>
      <p:sp>
        <p:nvSpPr>
          <p:cNvPr id="882" name="Google Shape;882;p6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Social Media Literacy</a:t>
            </a:r>
            <a:endParaRPr b="1"/>
          </a:p>
        </p:txBody>
      </p:sp>
      <p:sp>
        <p:nvSpPr>
          <p:cNvPr id="883" name="Google Shape;883;p66"/>
          <p:cNvSpPr txBox="1"/>
          <p:nvPr>
            <p:ph idx="1" type="subTitle"/>
          </p:nvPr>
        </p:nvSpPr>
        <p:spPr>
          <a:xfrm>
            <a:off x="1013345" y="2589663"/>
            <a:ext cx="9868015" cy="7059304"/>
          </a:xfrm>
          <a:prstGeom prst="rect">
            <a:avLst/>
          </a:prstGeom>
          <a:noFill/>
          <a:ln>
            <a:noFill/>
          </a:ln>
        </p:spPr>
        <p:txBody>
          <a:bodyPr anchorCtr="0" anchor="t" bIns="45700" lIns="91425" spcFirstLastPara="1" rIns="91425" wrap="square" tIns="45700">
            <a:normAutofit/>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Key Objectives :</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Analyze social media posts to identify misleading or manipulated content specific to various platforms.  </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Apply practical verification strategies and digital tools to assess the authenticity of social media information.  </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Evaluate the influence of platform-specific features and algorithms on the visibility and spread of misinformation.  </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Reflect on their own social media consumption and sharing habits in the context of information literacy</a:t>
            </a:r>
            <a:endParaRPr/>
          </a:p>
        </p:txBody>
      </p:sp>
      <p:sp>
        <p:nvSpPr>
          <p:cNvPr id="884" name="Google Shape;884;p6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85" name="Google Shape;885;p66"/>
          <p:cNvGrpSpPr/>
          <p:nvPr/>
        </p:nvGrpSpPr>
        <p:grpSpPr>
          <a:xfrm>
            <a:off x="790770" y="-112458"/>
            <a:ext cx="1427175" cy="786776"/>
            <a:chOff x="0" y="-38100"/>
            <a:chExt cx="373234" cy="205757"/>
          </a:xfrm>
        </p:grpSpPr>
        <p:sp>
          <p:nvSpPr>
            <p:cNvPr id="886" name="Google Shape;886;p6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7" name="Google Shape;887;p6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88" name="Google Shape;888;p66"/>
          <p:cNvGrpSpPr/>
          <p:nvPr/>
        </p:nvGrpSpPr>
        <p:grpSpPr>
          <a:xfrm>
            <a:off x="0" y="-112458"/>
            <a:ext cx="315272" cy="786776"/>
            <a:chOff x="0" y="-38100"/>
            <a:chExt cx="82450" cy="205757"/>
          </a:xfrm>
        </p:grpSpPr>
        <p:sp>
          <p:nvSpPr>
            <p:cNvPr id="889" name="Google Shape;889;p6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0" name="Google Shape;890;p6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1" name="Google Shape;891;p66"/>
          <p:cNvGrpSpPr/>
          <p:nvPr/>
        </p:nvGrpSpPr>
        <p:grpSpPr>
          <a:xfrm>
            <a:off x="0" y="1116904"/>
            <a:ext cx="503883" cy="1931922"/>
            <a:chOff x="0" y="-38100"/>
            <a:chExt cx="131775" cy="505235"/>
          </a:xfrm>
        </p:grpSpPr>
        <p:sp>
          <p:nvSpPr>
            <p:cNvPr id="892" name="Google Shape;892;p6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3" name="Google Shape;893;p6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94" name="Google Shape;894;p66"/>
          <p:cNvPicPr preferRelativeResize="0"/>
          <p:nvPr/>
        </p:nvPicPr>
        <p:blipFill rotWithShape="1">
          <a:blip r:embed="rId4">
            <a:alphaModFix/>
          </a:blip>
          <a:srcRect b="0" l="0" r="0" t="0"/>
          <a:stretch/>
        </p:blipFill>
        <p:spPr>
          <a:xfrm>
            <a:off x="11789356" y="2382397"/>
            <a:ext cx="5652481" cy="7473836"/>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pic>
        <p:nvPicPr>
          <p:cNvPr descr="preencoded.png" id="900" name="Google Shape;900;p67"/>
          <p:cNvPicPr preferRelativeResize="0"/>
          <p:nvPr/>
        </p:nvPicPr>
        <p:blipFill rotWithShape="1">
          <a:blip r:embed="rId3">
            <a:alphaModFix/>
          </a:blip>
          <a:srcRect b="0" l="0" r="0" t="0"/>
          <a:stretch/>
        </p:blipFill>
        <p:spPr>
          <a:xfrm>
            <a:off x="0" y="0"/>
            <a:ext cx="6858000" cy="10287000"/>
          </a:xfrm>
          <a:prstGeom prst="rect">
            <a:avLst/>
          </a:prstGeom>
          <a:noFill/>
          <a:ln>
            <a:noFill/>
          </a:ln>
        </p:spPr>
      </p:pic>
      <p:sp>
        <p:nvSpPr>
          <p:cNvPr id="901" name="Google Shape;901;p67"/>
          <p:cNvSpPr/>
          <p:nvPr/>
        </p:nvSpPr>
        <p:spPr>
          <a:xfrm>
            <a:off x="7850238" y="2070944"/>
            <a:ext cx="9445526" cy="1771948"/>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None/>
            </a:pPr>
            <a:r>
              <a:rPr b="1" i="0" lang="en-US" sz="5563" u="none" cap="none" strike="noStrike">
                <a:solidFill>
                  <a:schemeClr val="dk2"/>
                </a:solidFill>
                <a:latin typeface="Calibri"/>
                <a:ea typeface="Calibri"/>
                <a:cs typeface="Calibri"/>
                <a:sym typeface="Calibri"/>
              </a:rPr>
              <a:t>Activity 1: The Digital Fact-Checker Challenge</a:t>
            </a:r>
            <a:endParaRPr b="0" i="0" sz="5563" u="none" cap="none" strike="noStrike">
              <a:solidFill>
                <a:schemeClr val="dk2"/>
              </a:solidFill>
              <a:latin typeface="Calibri"/>
              <a:ea typeface="Calibri"/>
              <a:cs typeface="Calibri"/>
              <a:sym typeface="Calibri"/>
            </a:endParaRPr>
          </a:p>
        </p:txBody>
      </p:sp>
      <p:sp>
        <p:nvSpPr>
          <p:cNvPr id="902" name="Google Shape;902;p67"/>
          <p:cNvSpPr/>
          <p:nvPr/>
        </p:nvSpPr>
        <p:spPr>
          <a:xfrm>
            <a:off x="7850238" y="4268092"/>
            <a:ext cx="9445526" cy="1814513"/>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None/>
            </a:pPr>
            <a:r>
              <a:rPr b="0" i="0" lang="en-US" sz="2400" u="none" cap="none" strike="noStrike">
                <a:solidFill>
                  <a:srgbClr val="575656"/>
                </a:solidFill>
                <a:latin typeface="Calibri"/>
                <a:ea typeface="Calibri"/>
                <a:cs typeface="Calibri"/>
                <a:sym typeface="Calibri"/>
              </a:rPr>
              <a:t>You're scrolling through TikTok when a video with 2 million views stops you cold. A frantic voiceover warns: </a:t>
            </a:r>
            <a:r>
              <a:rPr b="0" i="1" lang="en-US" sz="2400" u="none" cap="none" strike="noStrike">
                <a:solidFill>
                  <a:srgbClr val="575656"/>
                </a:solidFill>
                <a:latin typeface="Calibri"/>
                <a:ea typeface="Calibri"/>
                <a:cs typeface="Calibri"/>
                <a:sym typeface="Calibri"/>
              </a:rPr>
              <a:t>"Leaked documents prove the entire global internet will be shut down for 24 hours next Tuesday for a 'Great Reset.' Save your data NOW!"</a:t>
            </a:r>
            <a:endParaRPr b="0" i="0" sz="2400" u="none" cap="none" strike="noStrike">
              <a:solidFill>
                <a:srgbClr val="000000"/>
              </a:solidFill>
              <a:latin typeface="Calibri"/>
              <a:ea typeface="Calibri"/>
              <a:cs typeface="Calibri"/>
              <a:sym typeface="Calibri"/>
            </a:endParaRPr>
          </a:p>
        </p:txBody>
      </p:sp>
      <p:sp>
        <p:nvSpPr>
          <p:cNvPr id="903" name="Google Shape;903;p67"/>
          <p:cNvSpPr/>
          <p:nvPr/>
        </p:nvSpPr>
        <p:spPr>
          <a:xfrm>
            <a:off x="7850238" y="6401544"/>
            <a:ext cx="9445526" cy="1814513"/>
          </a:xfrm>
          <a:prstGeom prst="rect">
            <a:avLst/>
          </a:prstGeom>
          <a:noFill/>
          <a:ln>
            <a:noFill/>
          </a:ln>
        </p:spPr>
        <p:txBody>
          <a:bodyPr anchorCtr="0" anchor="t" bIns="0" lIns="0" spcFirstLastPara="1" rIns="0" wrap="square" tIns="0">
            <a:noAutofit/>
          </a:bodyPr>
          <a:lstStyle/>
          <a:p>
            <a:pPr indent="0" lvl="0" marL="0" marR="0" rtl="0" algn="l">
              <a:lnSpc>
                <a:spcPct val="127250"/>
              </a:lnSpc>
              <a:spcBef>
                <a:spcPts val="0"/>
              </a:spcBef>
              <a:spcAft>
                <a:spcPts val="0"/>
              </a:spcAft>
              <a:buNone/>
            </a:pPr>
            <a:r>
              <a:rPr b="0" i="0" lang="en-US" sz="2800" u="none" cap="none" strike="noStrike">
                <a:solidFill>
                  <a:srgbClr val="575656"/>
                </a:solidFill>
                <a:latin typeface="Calibri"/>
                <a:ea typeface="Calibri"/>
                <a:cs typeface="Calibri"/>
                <a:sym typeface="Calibri"/>
              </a:rPr>
              <a:t>Your friends are already panicking in the group chat. But you know better. Don't just ignore it-become a </a:t>
            </a:r>
            <a:r>
              <a:rPr b="1" i="0" lang="en-US" sz="2800" u="none" cap="none" strike="noStrike">
                <a:solidFill>
                  <a:srgbClr val="575656"/>
                </a:solidFill>
                <a:latin typeface="Calibri"/>
                <a:ea typeface="Calibri"/>
                <a:cs typeface="Calibri"/>
                <a:sym typeface="Calibri"/>
              </a:rPr>
              <a:t>Digital Fact-Checker</a:t>
            </a:r>
            <a:r>
              <a:rPr b="0" i="0" lang="en-US" sz="2800" u="none" cap="none" strike="noStrike">
                <a:solidFill>
                  <a:srgbClr val="575656"/>
                </a:solidFill>
                <a:latin typeface="Calibri"/>
                <a:ea typeface="Calibri"/>
                <a:cs typeface="Calibri"/>
                <a:sym typeface="Calibri"/>
              </a:rPr>
              <a:t>. Use the </a:t>
            </a:r>
            <a:r>
              <a:rPr b="1" i="0" lang="en-US" sz="2800" u="none" cap="none" strike="noStrike">
                <a:solidFill>
                  <a:srgbClr val="BD081C"/>
                </a:solidFill>
                <a:latin typeface="Calibri"/>
                <a:ea typeface="Calibri"/>
                <a:cs typeface="Calibri"/>
                <a:sym typeface="Calibri"/>
              </a:rPr>
              <a:t>SIFT method</a:t>
            </a:r>
            <a:r>
              <a:rPr b="0" i="0" lang="en-US" sz="2800" u="none" cap="none" strike="noStrike">
                <a:solidFill>
                  <a:srgbClr val="575656"/>
                </a:solidFill>
                <a:latin typeface="Calibri"/>
                <a:ea typeface="Calibri"/>
                <a:cs typeface="Calibri"/>
                <a:sym typeface="Calibri"/>
              </a:rPr>
              <a:t> to expose the truth and help others learn to spot misinformation.</a:t>
            </a:r>
            <a:endParaRPr b="0" i="0" sz="2800" u="none" cap="none" strike="noStrike">
              <a:solidFill>
                <a:srgbClr val="000000"/>
              </a:solidFill>
              <a:latin typeface="Calibri"/>
              <a:ea typeface="Calibri"/>
              <a:cs typeface="Calibri"/>
              <a:sym typeface="Calibri"/>
            </a:endParaRPr>
          </a:p>
        </p:txBody>
      </p:sp>
      <p:pic>
        <p:nvPicPr>
          <p:cNvPr id="904" name="Google Shape;904;p67"/>
          <p:cNvPicPr preferRelativeResize="0"/>
          <p:nvPr/>
        </p:nvPicPr>
        <p:blipFill rotWithShape="1">
          <a:blip r:embed="rId4">
            <a:alphaModFix/>
          </a:blip>
          <a:srcRect b="0" l="0" r="0" t="0"/>
          <a:stretch/>
        </p:blipFill>
        <p:spPr>
          <a:xfrm>
            <a:off x="13334295" y="9478947"/>
            <a:ext cx="4953705" cy="808053"/>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pic>
        <p:nvPicPr>
          <p:cNvPr descr="preencoded.png" id="910" name="Google Shape;910;p68"/>
          <p:cNvPicPr preferRelativeResize="0"/>
          <p:nvPr/>
        </p:nvPicPr>
        <p:blipFill rotWithShape="1">
          <a:blip r:embed="rId3">
            <a:alphaModFix/>
          </a:blip>
          <a:srcRect b="0" l="0" r="0" t="0"/>
          <a:stretch/>
        </p:blipFill>
        <p:spPr>
          <a:xfrm>
            <a:off x="0" y="1"/>
            <a:ext cx="18288000" cy="2580531"/>
          </a:xfrm>
          <a:prstGeom prst="rect">
            <a:avLst/>
          </a:prstGeom>
          <a:noFill/>
          <a:ln>
            <a:noFill/>
          </a:ln>
        </p:spPr>
      </p:pic>
      <p:sp>
        <p:nvSpPr>
          <p:cNvPr id="911" name="Google Shape;911;p68"/>
          <p:cNvSpPr/>
          <p:nvPr/>
        </p:nvSpPr>
        <p:spPr>
          <a:xfrm>
            <a:off x="371891" y="3457204"/>
            <a:ext cx="7087790" cy="645170"/>
          </a:xfrm>
          <a:prstGeom prst="rect">
            <a:avLst/>
          </a:prstGeom>
          <a:noFill/>
          <a:ln>
            <a:noFill/>
          </a:ln>
        </p:spPr>
        <p:txBody>
          <a:bodyPr anchorCtr="0" anchor="t" bIns="0" lIns="0" spcFirstLastPara="1" rIns="0" wrap="square" tIns="0">
            <a:noAutofit/>
          </a:bodyPr>
          <a:lstStyle/>
          <a:p>
            <a:pPr indent="0" lvl="0" marL="0" marR="0" rtl="0" algn="l">
              <a:lnSpc>
                <a:spcPct val="56818"/>
              </a:lnSpc>
              <a:spcBef>
                <a:spcPts val="0"/>
              </a:spcBef>
              <a:spcAft>
                <a:spcPts val="0"/>
              </a:spcAft>
              <a:buNone/>
            </a:pPr>
            <a:r>
              <a:rPr b="1" i="0" lang="en-US" sz="4400" u="none" cap="none" strike="noStrike">
                <a:solidFill>
                  <a:schemeClr val="dk2"/>
                </a:solidFill>
                <a:latin typeface="Calibri"/>
                <a:ea typeface="Calibri"/>
                <a:cs typeface="Calibri"/>
                <a:sym typeface="Calibri"/>
              </a:rPr>
              <a:t>Create a 30-Second TikTok Response Using SIFT</a:t>
            </a:r>
            <a:endParaRPr b="0" i="0" sz="4400" u="none" cap="none" strike="noStrike">
              <a:solidFill>
                <a:schemeClr val="dk2"/>
              </a:solidFill>
              <a:latin typeface="Calibri"/>
              <a:ea typeface="Calibri"/>
              <a:cs typeface="Calibri"/>
              <a:sym typeface="Calibri"/>
            </a:endParaRPr>
          </a:p>
        </p:txBody>
      </p:sp>
      <p:sp>
        <p:nvSpPr>
          <p:cNvPr id="912" name="Google Shape;912;p68"/>
          <p:cNvSpPr/>
          <p:nvPr/>
        </p:nvSpPr>
        <p:spPr>
          <a:xfrm>
            <a:off x="9129713" y="4565452"/>
            <a:ext cx="28575" cy="5096321"/>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13" name="Google Shape;913;p68"/>
          <p:cNvSpPr/>
          <p:nvPr/>
        </p:nvSpPr>
        <p:spPr>
          <a:xfrm>
            <a:off x="8321056" y="4783336"/>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14" name="Google Shape;914;p68"/>
          <p:cNvSpPr/>
          <p:nvPr/>
        </p:nvSpPr>
        <p:spPr>
          <a:xfrm>
            <a:off x="8911754" y="4565451"/>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15" name="Google Shape;915;p68"/>
          <p:cNvSpPr/>
          <p:nvPr/>
        </p:nvSpPr>
        <p:spPr>
          <a:xfrm>
            <a:off x="8989144" y="4604147"/>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i="0" lang="en-US" sz="2438" u="none" cap="none" strike="noStrike">
                <a:solidFill>
                  <a:srgbClr val="575656"/>
                </a:solidFill>
                <a:latin typeface="Inter"/>
                <a:ea typeface="Inter"/>
                <a:cs typeface="Inter"/>
                <a:sym typeface="Inter"/>
              </a:rPr>
              <a:t>1</a:t>
            </a:r>
            <a:endParaRPr b="0" i="0" sz="2438" u="none" cap="none" strike="noStrike">
              <a:solidFill>
                <a:srgbClr val="000000"/>
              </a:solidFill>
              <a:latin typeface="Arial"/>
              <a:ea typeface="Arial"/>
              <a:cs typeface="Arial"/>
              <a:sym typeface="Arial"/>
            </a:endParaRPr>
          </a:p>
        </p:txBody>
      </p:sp>
      <p:sp>
        <p:nvSpPr>
          <p:cNvPr id="916" name="Google Shape;916;p68"/>
          <p:cNvSpPr/>
          <p:nvPr/>
        </p:nvSpPr>
        <p:spPr>
          <a:xfrm>
            <a:off x="5531347" y="4636294"/>
            <a:ext cx="2580531" cy="322510"/>
          </a:xfrm>
          <a:prstGeom prst="rect">
            <a:avLst/>
          </a:prstGeom>
          <a:noFill/>
          <a:ln>
            <a:noFill/>
          </a:ln>
        </p:spPr>
        <p:txBody>
          <a:bodyPr anchorCtr="0" anchor="t" bIns="0" lIns="0" spcFirstLastPara="1" rIns="0" wrap="square" tIns="0">
            <a:noAutofit/>
          </a:bodyPr>
          <a:lstStyle/>
          <a:p>
            <a:pPr indent="0" lvl="0" marL="0" marR="0" rtl="0" algn="r">
              <a:lnSpc>
                <a:spcPct val="104166"/>
              </a:lnSpc>
              <a:spcBef>
                <a:spcPts val="0"/>
              </a:spcBef>
              <a:spcAft>
                <a:spcPts val="0"/>
              </a:spcAft>
              <a:buNone/>
            </a:pPr>
            <a:r>
              <a:rPr b="1" i="0" lang="en-US" sz="2400" u="none" cap="none" strike="noStrike">
                <a:solidFill>
                  <a:srgbClr val="575656"/>
                </a:solidFill>
                <a:latin typeface="Calibri"/>
                <a:ea typeface="Calibri"/>
                <a:cs typeface="Calibri"/>
                <a:sym typeface="Calibri"/>
              </a:rPr>
              <a:t>STOP (0:00-0:05)</a:t>
            </a:r>
            <a:endParaRPr b="0" i="0" sz="2400" u="none" cap="none" strike="noStrike">
              <a:solidFill>
                <a:srgbClr val="000000"/>
              </a:solidFill>
              <a:latin typeface="Calibri"/>
              <a:ea typeface="Calibri"/>
              <a:cs typeface="Calibri"/>
              <a:sym typeface="Calibri"/>
            </a:endParaRPr>
          </a:p>
        </p:txBody>
      </p:sp>
      <p:sp>
        <p:nvSpPr>
          <p:cNvPr id="917" name="Google Shape;917;p68"/>
          <p:cNvSpPr/>
          <p:nvPr/>
        </p:nvSpPr>
        <p:spPr>
          <a:xfrm>
            <a:off x="722411" y="5082629"/>
            <a:ext cx="7389465" cy="660499"/>
          </a:xfrm>
          <a:prstGeom prst="rect">
            <a:avLst/>
          </a:prstGeom>
          <a:noFill/>
          <a:ln>
            <a:noFill/>
          </a:ln>
        </p:spPr>
        <p:txBody>
          <a:bodyPr anchorCtr="0" anchor="t" bIns="0" lIns="0" spcFirstLastPara="1" rIns="0" wrap="square" tIns="0">
            <a:noAutofit/>
          </a:bodyPr>
          <a:lstStyle/>
          <a:p>
            <a:pPr indent="0" lvl="0" marL="0" marR="0" rtl="0" algn="r">
              <a:lnSpc>
                <a:spcPct val="106791"/>
              </a:lnSpc>
              <a:spcBef>
                <a:spcPts val="0"/>
              </a:spcBef>
              <a:spcAft>
                <a:spcPts val="0"/>
              </a:spcAft>
              <a:buNone/>
            </a:pPr>
            <a:r>
              <a:rPr b="1" i="0" lang="en-US" sz="2400" u="none" cap="none" strike="noStrike">
                <a:solidFill>
                  <a:srgbClr val="575656"/>
                </a:solidFill>
                <a:latin typeface="Calibri"/>
                <a:ea typeface="Calibri"/>
                <a:cs typeface="Calibri"/>
                <a:sym typeface="Calibri"/>
              </a:rPr>
              <a:t>The Hook:</a:t>
            </a:r>
            <a:r>
              <a:rPr b="0" i="0" lang="en-US" sz="2400" u="none" cap="none" strike="noStrike">
                <a:solidFill>
                  <a:srgbClr val="575656"/>
                </a:solidFill>
                <a:latin typeface="Calibri"/>
                <a:ea typeface="Calibri"/>
                <a:cs typeface="Calibri"/>
                <a:sym typeface="Calibri"/>
              </a:rPr>
              <a:t> "Whoa, pause right there. Before you panic-share that 'internet shutdown' video, let's actually check it."</a:t>
            </a:r>
            <a:endParaRPr b="0" i="0" sz="2400" u="none" cap="none" strike="noStrike">
              <a:solidFill>
                <a:srgbClr val="000000"/>
              </a:solidFill>
              <a:latin typeface="Calibri"/>
              <a:ea typeface="Calibri"/>
              <a:cs typeface="Calibri"/>
              <a:sym typeface="Calibri"/>
            </a:endParaRPr>
          </a:p>
        </p:txBody>
      </p:sp>
      <p:sp>
        <p:nvSpPr>
          <p:cNvPr id="918" name="Google Shape;918;p68"/>
          <p:cNvSpPr/>
          <p:nvPr/>
        </p:nvSpPr>
        <p:spPr>
          <a:xfrm>
            <a:off x="9347672" y="6021884"/>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19" name="Google Shape;919;p68"/>
          <p:cNvSpPr/>
          <p:nvPr/>
        </p:nvSpPr>
        <p:spPr>
          <a:xfrm>
            <a:off x="8911754" y="5803999"/>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20" name="Google Shape;920;p68"/>
          <p:cNvSpPr/>
          <p:nvPr/>
        </p:nvSpPr>
        <p:spPr>
          <a:xfrm>
            <a:off x="8989144" y="5842696"/>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i="0" lang="en-US" sz="2438" u="none" cap="none" strike="noStrike">
                <a:solidFill>
                  <a:srgbClr val="575656"/>
                </a:solidFill>
                <a:latin typeface="Inter"/>
                <a:ea typeface="Inter"/>
                <a:cs typeface="Inter"/>
                <a:sym typeface="Inter"/>
              </a:rPr>
              <a:t>2</a:t>
            </a:r>
            <a:endParaRPr b="0" i="0" sz="2438" u="none" cap="none" strike="noStrike">
              <a:solidFill>
                <a:srgbClr val="000000"/>
              </a:solidFill>
              <a:latin typeface="Arial"/>
              <a:ea typeface="Arial"/>
              <a:cs typeface="Arial"/>
              <a:sym typeface="Arial"/>
            </a:endParaRPr>
          </a:p>
        </p:txBody>
      </p:sp>
      <p:sp>
        <p:nvSpPr>
          <p:cNvPr id="921" name="Google Shape;921;p68"/>
          <p:cNvSpPr/>
          <p:nvPr/>
        </p:nvSpPr>
        <p:spPr>
          <a:xfrm>
            <a:off x="10176122" y="5874841"/>
            <a:ext cx="4118223" cy="322510"/>
          </a:xfrm>
          <a:prstGeom prst="rect">
            <a:avLst/>
          </a:prstGeom>
          <a:noFill/>
          <a:ln>
            <a:noFill/>
          </a:ln>
        </p:spPr>
        <p:txBody>
          <a:bodyPr anchorCtr="0" anchor="t" bIns="0" lIns="0" spcFirstLastPara="1" rIns="0" wrap="square" tIns="0">
            <a:noAutofit/>
          </a:bodyPr>
          <a:lstStyle/>
          <a:p>
            <a:pPr indent="0" lvl="0" marL="0" marR="0" rtl="0" algn="l">
              <a:lnSpc>
                <a:spcPct val="104166"/>
              </a:lnSpc>
              <a:spcBef>
                <a:spcPts val="0"/>
              </a:spcBef>
              <a:spcAft>
                <a:spcPts val="0"/>
              </a:spcAft>
              <a:buNone/>
            </a:pPr>
            <a:r>
              <a:rPr b="1" i="0" lang="en-US" sz="2400" u="none" cap="none" strike="noStrike">
                <a:solidFill>
                  <a:srgbClr val="575656"/>
                </a:solidFill>
                <a:latin typeface="Calibri"/>
                <a:ea typeface="Calibri"/>
                <a:cs typeface="Calibri"/>
                <a:sym typeface="Calibri"/>
              </a:rPr>
              <a:t>INVESTIGATE &amp; FIND (0:05-0:15)</a:t>
            </a:r>
            <a:endParaRPr b="0" i="0" sz="2400" u="none" cap="none" strike="noStrike">
              <a:solidFill>
                <a:srgbClr val="000000"/>
              </a:solidFill>
              <a:latin typeface="Calibri"/>
              <a:ea typeface="Calibri"/>
              <a:cs typeface="Calibri"/>
              <a:sym typeface="Calibri"/>
            </a:endParaRPr>
          </a:p>
        </p:txBody>
      </p:sp>
      <p:sp>
        <p:nvSpPr>
          <p:cNvPr id="922" name="Google Shape;922;p68"/>
          <p:cNvSpPr/>
          <p:nvPr/>
        </p:nvSpPr>
        <p:spPr>
          <a:xfrm>
            <a:off x="10176123" y="6321178"/>
            <a:ext cx="7389465" cy="990749"/>
          </a:xfrm>
          <a:prstGeom prst="rect">
            <a:avLst/>
          </a:prstGeom>
          <a:noFill/>
          <a:ln>
            <a:noFill/>
          </a:ln>
        </p:spPr>
        <p:txBody>
          <a:bodyPr anchorCtr="0" anchor="t" bIns="0" lIns="0" spcFirstLastPara="1" rIns="0" wrap="square" tIns="0">
            <a:noAutofit/>
          </a:bodyPr>
          <a:lstStyle/>
          <a:p>
            <a:pPr indent="0" lvl="0" marL="0" marR="0" rtl="0" algn="l">
              <a:lnSpc>
                <a:spcPct val="106791"/>
              </a:lnSpc>
              <a:spcBef>
                <a:spcPts val="0"/>
              </a:spcBef>
              <a:spcAft>
                <a:spcPts val="0"/>
              </a:spcAft>
              <a:buNone/>
            </a:pPr>
            <a:r>
              <a:rPr b="1" i="0" lang="en-US" sz="2400" u="none" cap="none" strike="noStrike">
                <a:solidFill>
                  <a:srgbClr val="575656"/>
                </a:solidFill>
                <a:latin typeface="Calibri"/>
                <a:ea typeface="Calibri"/>
                <a:cs typeface="Calibri"/>
                <a:sym typeface="Calibri"/>
              </a:rPr>
              <a:t>The Research:</a:t>
            </a:r>
            <a:r>
              <a:rPr b="0" i="0" lang="en-US" sz="2400" u="none" cap="none" strike="noStrike">
                <a:solidFill>
                  <a:srgbClr val="575656"/>
                </a:solidFill>
                <a:latin typeface="Calibri"/>
                <a:ea typeface="Calibri"/>
                <a:cs typeface="Calibri"/>
                <a:sym typeface="Calibri"/>
              </a:rPr>
              <a:t> "First, I clicked the profile-it's a brand new account with zero sources linked. Then, I Googled 'global internet shutdown 2025.' Guess what? No results from BBC, Reuters, or any tech news sites."</a:t>
            </a:r>
            <a:endParaRPr b="0" i="0" sz="2400" u="none" cap="none" strike="noStrike">
              <a:solidFill>
                <a:srgbClr val="000000"/>
              </a:solidFill>
              <a:latin typeface="Calibri"/>
              <a:ea typeface="Calibri"/>
              <a:cs typeface="Calibri"/>
              <a:sym typeface="Calibri"/>
            </a:endParaRPr>
          </a:p>
        </p:txBody>
      </p:sp>
      <p:sp>
        <p:nvSpPr>
          <p:cNvPr id="923" name="Google Shape;923;p68"/>
          <p:cNvSpPr/>
          <p:nvPr/>
        </p:nvSpPr>
        <p:spPr>
          <a:xfrm>
            <a:off x="8321056" y="7089428"/>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24" name="Google Shape;924;p68"/>
          <p:cNvSpPr/>
          <p:nvPr/>
        </p:nvSpPr>
        <p:spPr>
          <a:xfrm>
            <a:off x="8911754" y="6871544"/>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25" name="Google Shape;925;p68"/>
          <p:cNvSpPr/>
          <p:nvPr/>
        </p:nvSpPr>
        <p:spPr>
          <a:xfrm>
            <a:off x="8989144" y="6910239"/>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i="0" lang="en-US" sz="2438" u="none" cap="none" strike="noStrike">
                <a:solidFill>
                  <a:srgbClr val="575656"/>
                </a:solidFill>
                <a:latin typeface="Inter"/>
                <a:ea typeface="Inter"/>
                <a:cs typeface="Inter"/>
                <a:sym typeface="Inter"/>
              </a:rPr>
              <a:t>3</a:t>
            </a:r>
            <a:endParaRPr b="0" i="0" sz="2438" u="none" cap="none" strike="noStrike">
              <a:solidFill>
                <a:srgbClr val="000000"/>
              </a:solidFill>
              <a:latin typeface="Arial"/>
              <a:ea typeface="Arial"/>
              <a:cs typeface="Arial"/>
              <a:sym typeface="Arial"/>
            </a:endParaRPr>
          </a:p>
        </p:txBody>
      </p:sp>
      <p:sp>
        <p:nvSpPr>
          <p:cNvPr id="926" name="Google Shape;926;p68"/>
          <p:cNvSpPr/>
          <p:nvPr/>
        </p:nvSpPr>
        <p:spPr>
          <a:xfrm>
            <a:off x="5531347" y="6942385"/>
            <a:ext cx="2580531" cy="322510"/>
          </a:xfrm>
          <a:prstGeom prst="rect">
            <a:avLst/>
          </a:prstGeom>
          <a:noFill/>
          <a:ln>
            <a:noFill/>
          </a:ln>
        </p:spPr>
        <p:txBody>
          <a:bodyPr anchorCtr="0" anchor="t" bIns="0" lIns="0" spcFirstLastPara="1" rIns="0" wrap="square" tIns="0">
            <a:noAutofit/>
          </a:bodyPr>
          <a:lstStyle/>
          <a:p>
            <a:pPr indent="0" lvl="0" marL="0" marR="0" rtl="0" algn="r">
              <a:lnSpc>
                <a:spcPct val="104166"/>
              </a:lnSpc>
              <a:spcBef>
                <a:spcPts val="0"/>
              </a:spcBef>
              <a:spcAft>
                <a:spcPts val="0"/>
              </a:spcAft>
              <a:buNone/>
            </a:pPr>
            <a:r>
              <a:rPr b="1" i="0" lang="en-US" sz="2400" u="none" cap="none" strike="noStrike">
                <a:solidFill>
                  <a:srgbClr val="575656"/>
                </a:solidFill>
                <a:latin typeface="Calibri"/>
                <a:ea typeface="Calibri"/>
                <a:cs typeface="Calibri"/>
                <a:sym typeface="Calibri"/>
              </a:rPr>
              <a:t>TRACE (0:15-0:25)</a:t>
            </a:r>
            <a:endParaRPr b="0" i="0" sz="2400" u="none" cap="none" strike="noStrike">
              <a:solidFill>
                <a:srgbClr val="000000"/>
              </a:solidFill>
              <a:latin typeface="Calibri"/>
              <a:ea typeface="Calibri"/>
              <a:cs typeface="Calibri"/>
              <a:sym typeface="Calibri"/>
            </a:endParaRPr>
          </a:p>
        </p:txBody>
      </p:sp>
      <p:sp>
        <p:nvSpPr>
          <p:cNvPr id="927" name="Google Shape;927;p68"/>
          <p:cNvSpPr/>
          <p:nvPr/>
        </p:nvSpPr>
        <p:spPr>
          <a:xfrm>
            <a:off x="722411" y="7388722"/>
            <a:ext cx="7389465" cy="660499"/>
          </a:xfrm>
          <a:prstGeom prst="rect">
            <a:avLst/>
          </a:prstGeom>
          <a:noFill/>
          <a:ln>
            <a:noFill/>
          </a:ln>
        </p:spPr>
        <p:txBody>
          <a:bodyPr anchorCtr="0" anchor="t" bIns="0" lIns="0" spcFirstLastPara="1" rIns="0" wrap="square" tIns="0">
            <a:noAutofit/>
          </a:bodyPr>
          <a:lstStyle/>
          <a:p>
            <a:pPr indent="0" lvl="0" marL="0" marR="0" rtl="0" algn="r">
              <a:lnSpc>
                <a:spcPct val="106791"/>
              </a:lnSpc>
              <a:spcBef>
                <a:spcPts val="0"/>
              </a:spcBef>
              <a:spcAft>
                <a:spcPts val="0"/>
              </a:spcAft>
              <a:buNone/>
            </a:pPr>
            <a:r>
              <a:rPr b="1" i="0" lang="en-US" sz="2400" u="none" cap="none" strike="noStrike">
                <a:solidFill>
                  <a:srgbClr val="575656"/>
                </a:solidFill>
                <a:latin typeface="Calibri"/>
                <a:ea typeface="Calibri"/>
                <a:cs typeface="Calibri"/>
                <a:sym typeface="Calibri"/>
              </a:rPr>
              <a:t>The Evidence:</a:t>
            </a:r>
            <a:r>
              <a:rPr b="0" i="0" lang="en-US" sz="2400" u="none" cap="none" strike="noStrike">
                <a:solidFill>
                  <a:srgbClr val="575656"/>
                </a:solidFill>
                <a:latin typeface="Calibri"/>
                <a:ea typeface="Calibri"/>
                <a:cs typeface="Calibri"/>
                <a:sym typeface="Calibri"/>
              </a:rPr>
              <a:t> "I reverse-searched the 'leaked document' image. It's actually an edited screenshot from a sci-fi film in 2014."</a:t>
            </a:r>
            <a:endParaRPr b="0" i="0" sz="2400" u="none" cap="none" strike="noStrike">
              <a:solidFill>
                <a:srgbClr val="000000"/>
              </a:solidFill>
              <a:latin typeface="Calibri"/>
              <a:ea typeface="Calibri"/>
              <a:cs typeface="Calibri"/>
              <a:sym typeface="Calibri"/>
            </a:endParaRPr>
          </a:p>
        </p:txBody>
      </p:sp>
      <p:sp>
        <p:nvSpPr>
          <p:cNvPr id="928" name="Google Shape;928;p68"/>
          <p:cNvSpPr/>
          <p:nvPr/>
        </p:nvSpPr>
        <p:spPr>
          <a:xfrm>
            <a:off x="9347672" y="8157121"/>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29" name="Google Shape;929;p68"/>
          <p:cNvSpPr/>
          <p:nvPr/>
        </p:nvSpPr>
        <p:spPr>
          <a:xfrm>
            <a:off x="8911754" y="7939236"/>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30" name="Google Shape;930;p68"/>
          <p:cNvSpPr/>
          <p:nvPr/>
        </p:nvSpPr>
        <p:spPr>
          <a:xfrm>
            <a:off x="8989144" y="7977932"/>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i="0" lang="en-US" sz="2438" u="none" cap="none" strike="noStrike">
                <a:solidFill>
                  <a:srgbClr val="575656"/>
                </a:solidFill>
                <a:latin typeface="Inter"/>
                <a:ea typeface="Inter"/>
                <a:cs typeface="Inter"/>
                <a:sym typeface="Inter"/>
              </a:rPr>
              <a:t>4</a:t>
            </a:r>
            <a:endParaRPr b="0" i="0" sz="2438" u="none" cap="none" strike="noStrike">
              <a:solidFill>
                <a:srgbClr val="000000"/>
              </a:solidFill>
              <a:latin typeface="Arial"/>
              <a:ea typeface="Arial"/>
              <a:cs typeface="Arial"/>
              <a:sym typeface="Arial"/>
            </a:endParaRPr>
          </a:p>
        </p:txBody>
      </p:sp>
      <p:sp>
        <p:nvSpPr>
          <p:cNvPr id="931" name="Google Shape;931;p68"/>
          <p:cNvSpPr/>
          <p:nvPr/>
        </p:nvSpPr>
        <p:spPr>
          <a:xfrm>
            <a:off x="10176123" y="8010079"/>
            <a:ext cx="3307854" cy="322510"/>
          </a:xfrm>
          <a:prstGeom prst="rect">
            <a:avLst/>
          </a:prstGeom>
          <a:noFill/>
          <a:ln>
            <a:noFill/>
          </a:ln>
        </p:spPr>
        <p:txBody>
          <a:bodyPr anchorCtr="0" anchor="t" bIns="0" lIns="0" spcFirstLastPara="1" rIns="0" wrap="square" tIns="0">
            <a:noAutofit/>
          </a:bodyPr>
          <a:lstStyle/>
          <a:p>
            <a:pPr indent="0" lvl="0" marL="0" marR="0" rtl="0" algn="l">
              <a:lnSpc>
                <a:spcPct val="104166"/>
              </a:lnSpc>
              <a:spcBef>
                <a:spcPts val="0"/>
              </a:spcBef>
              <a:spcAft>
                <a:spcPts val="0"/>
              </a:spcAft>
              <a:buNone/>
            </a:pPr>
            <a:r>
              <a:rPr b="1" i="0" lang="en-US" sz="2400" u="none" cap="none" strike="noStrike">
                <a:solidFill>
                  <a:srgbClr val="575656"/>
                </a:solidFill>
                <a:latin typeface="Calibri"/>
                <a:ea typeface="Calibri"/>
                <a:cs typeface="Calibri"/>
                <a:sym typeface="Calibri"/>
              </a:rPr>
              <a:t>CONCLUSION (0:25-0:30)</a:t>
            </a:r>
            <a:endParaRPr b="0" i="0" sz="2400" u="none" cap="none" strike="noStrike">
              <a:solidFill>
                <a:srgbClr val="000000"/>
              </a:solidFill>
              <a:latin typeface="Calibri"/>
              <a:ea typeface="Calibri"/>
              <a:cs typeface="Calibri"/>
              <a:sym typeface="Calibri"/>
            </a:endParaRPr>
          </a:p>
        </p:txBody>
      </p:sp>
      <p:sp>
        <p:nvSpPr>
          <p:cNvPr id="932" name="Google Shape;932;p68"/>
          <p:cNvSpPr/>
          <p:nvPr/>
        </p:nvSpPr>
        <p:spPr>
          <a:xfrm>
            <a:off x="10176123" y="8456414"/>
            <a:ext cx="7389465" cy="660499"/>
          </a:xfrm>
          <a:prstGeom prst="rect">
            <a:avLst/>
          </a:prstGeom>
          <a:noFill/>
          <a:ln>
            <a:noFill/>
          </a:ln>
        </p:spPr>
        <p:txBody>
          <a:bodyPr anchorCtr="0" anchor="t" bIns="0" lIns="0" spcFirstLastPara="1" rIns="0" wrap="square" tIns="0">
            <a:noAutofit/>
          </a:bodyPr>
          <a:lstStyle/>
          <a:p>
            <a:pPr indent="0" lvl="0" marL="0" marR="0" rtl="0" algn="l">
              <a:lnSpc>
                <a:spcPct val="106791"/>
              </a:lnSpc>
              <a:spcBef>
                <a:spcPts val="0"/>
              </a:spcBef>
              <a:spcAft>
                <a:spcPts val="0"/>
              </a:spcAft>
              <a:buNone/>
            </a:pPr>
            <a:r>
              <a:rPr b="1" i="0" lang="en-US" sz="2400" u="none" cap="none" strike="noStrike">
                <a:solidFill>
                  <a:srgbClr val="575656"/>
                </a:solidFill>
                <a:latin typeface="Calibri"/>
                <a:ea typeface="Calibri"/>
                <a:cs typeface="Calibri"/>
                <a:sym typeface="Calibri"/>
              </a:rPr>
              <a:t>The Truth:</a:t>
            </a:r>
            <a:r>
              <a:rPr b="0" i="0" lang="en-US" sz="2400" u="none" cap="none" strike="noStrike">
                <a:solidFill>
                  <a:srgbClr val="575656"/>
                </a:solidFill>
                <a:latin typeface="Calibri"/>
                <a:ea typeface="Calibri"/>
                <a:cs typeface="Calibri"/>
                <a:sym typeface="Calibri"/>
              </a:rPr>
              <a:t> "The internet is decentralised; there is no single 'off' switch. This is clickbait. Don't fall for the fear."</a:t>
            </a:r>
            <a:endParaRPr b="0" i="0" sz="2400" u="none" cap="none" strike="noStrike">
              <a:solidFill>
                <a:srgbClr val="000000"/>
              </a:solidFill>
              <a:latin typeface="Calibri"/>
              <a:ea typeface="Calibri"/>
              <a:cs typeface="Calibri"/>
              <a:sym typeface="Calibri"/>
            </a:endParaRPr>
          </a:p>
        </p:txBody>
      </p:sp>
      <p:pic>
        <p:nvPicPr>
          <p:cNvPr id="933" name="Google Shape;933;p68"/>
          <p:cNvPicPr preferRelativeResize="0"/>
          <p:nvPr/>
        </p:nvPicPr>
        <p:blipFill rotWithShape="1">
          <a:blip r:embed="rId4">
            <a:alphaModFix/>
          </a:blip>
          <a:srcRect b="0" l="0" r="0" t="0"/>
          <a:stretch/>
        </p:blipFill>
        <p:spPr>
          <a:xfrm>
            <a:off x="15463745" y="9661773"/>
            <a:ext cx="2824255" cy="46069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8" name="Shape 938"/>
        <p:cNvGrpSpPr/>
        <p:nvPr/>
      </p:nvGrpSpPr>
      <p:grpSpPr>
        <a:xfrm>
          <a:off x="0" y="0"/>
          <a:ext cx="0" cy="0"/>
          <a:chOff x="0" y="0"/>
          <a:chExt cx="0" cy="0"/>
        </a:xfrm>
      </p:grpSpPr>
      <p:pic>
        <p:nvPicPr>
          <p:cNvPr descr="preencoded.png" id="939" name="Google Shape;939;p4"/>
          <p:cNvPicPr preferRelativeResize="0"/>
          <p:nvPr/>
        </p:nvPicPr>
        <p:blipFill rotWithShape="1">
          <a:blip r:embed="rId3">
            <a:alphaModFix/>
          </a:blip>
          <a:srcRect b="0" l="0" r="0" t="0"/>
          <a:stretch/>
        </p:blipFill>
        <p:spPr>
          <a:xfrm>
            <a:off x="11430000" y="0"/>
            <a:ext cx="6858000" cy="10287000"/>
          </a:xfrm>
          <a:prstGeom prst="rect">
            <a:avLst/>
          </a:prstGeom>
          <a:noFill/>
          <a:ln>
            <a:noFill/>
          </a:ln>
        </p:spPr>
      </p:pic>
      <p:sp>
        <p:nvSpPr>
          <p:cNvPr id="940" name="Google Shape;940;p4"/>
          <p:cNvSpPr/>
          <p:nvPr/>
        </p:nvSpPr>
        <p:spPr>
          <a:xfrm>
            <a:off x="852934" y="864691"/>
            <a:ext cx="9724133" cy="1523108"/>
          </a:xfrm>
          <a:prstGeom prst="rect">
            <a:avLst/>
          </a:prstGeom>
          <a:noFill/>
          <a:ln>
            <a:noFill/>
          </a:ln>
        </p:spPr>
        <p:txBody>
          <a:bodyPr anchorCtr="0" anchor="t" bIns="0" lIns="0" spcFirstLastPara="1" rIns="0" wrap="square" tIns="0">
            <a:noAutofit/>
          </a:bodyPr>
          <a:lstStyle/>
          <a:p>
            <a:pPr indent="0" lvl="0" marL="0" marR="0" rtl="0" algn="l">
              <a:lnSpc>
                <a:spcPct val="148450"/>
              </a:lnSpc>
              <a:spcBef>
                <a:spcPts val="0"/>
              </a:spcBef>
              <a:spcAft>
                <a:spcPts val="0"/>
              </a:spcAft>
              <a:buNone/>
            </a:pPr>
            <a:r>
              <a:rPr b="1" i="0" lang="en-US" sz="4000" u="none" cap="none" strike="noStrike">
                <a:solidFill>
                  <a:schemeClr val="dk2"/>
                </a:solidFill>
                <a:latin typeface="Calibri"/>
                <a:ea typeface="Calibri"/>
                <a:cs typeface="Calibri"/>
                <a:sym typeface="Calibri"/>
              </a:rPr>
              <a:t>Show Your Work, Build Digital Resilience</a:t>
            </a:r>
            <a:endParaRPr b="0" i="0" sz="4000" u="none" cap="none" strike="noStrike">
              <a:solidFill>
                <a:schemeClr val="dk2"/>
              </a:solidFill>
              <a:latin typeface="Calibri"/>
              <a:ea typeface="Calibri"/>
              <a:cs typeface="Calibri"/>
              <a:sym typeface="Calibri"/>
            </a:endParaRPr>
          </a:p>
        </p:txBody>
      </p:sp>
      <p:sp>
        <p:nvSpPr>
          <p:cNvPr id="941" name="Google Shape;941;p4"/>
          <p:cNvSpPr/>
          <p:nvPr/>
        </p:nvSpPr>
        <p:spPr>
          <a:xfrm>
            <a:off x="852934" y="2246782"/>
            <a:ext cx="3655516" cy="456903"/>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None/>
            </a:pPr>
            <a:r>
              <a:rPr b="1" i="0" lang="en-US" sz="2400" u="none" cap="none" strike="noStrike">
                <a:solidFill>
                  <a:schemeClr val="dk2"/>
                </a:solidFill>
                <a:latin typeface="Calibri"/>
                <a:ea typeface="Calibri"/>
                <a:cs typeface="Calibri"/>
                <a:sym typeface="Calibri"/>
              </a:rPr>
              <a:t>The Real Goal</a:t>
            </a:r>
            <a:endParaRPr b="0" i="0" sz="2400" u="none" cap="none" strike="noStrike">
              <a:solidFill>
                <a:schemeClr val="dk2"/>
              </a:solidFill>
              <a:latin typeface="Calibri"/>
              <a:ea typeface="Calibri"/>
              <a:cs typeface="Calibri"/>
              <a:sym typeface="Calibri"/>
            </a:endParaRPr>
          </a:p>
        </p:txBody>
      </p:sp>
      <p:sp>
        <p:nvSpPr>
          <p:cNvPr id="942" name="Google Shape;942;p4"/>
          <p:cNvSpPr/>
          <p:nvPr/>
        </p:nvSpPr>
        <p:spPr>
          <a:xfrm>
            <a:off x="794445" y="3301455"/>
            <a:ext cx="5596681" cy="1948904"/>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b="0" i="0" lang="en-US" sz="2400" u="none" cap="none" strike="noStrike">
                <a:solidFill>
                  <a:srgbClr val="575656"/>
                </a:solidFill>
                <a:latin typeface="Calibri"/>
                <a:ea typeface="Calibri"/>
                <a:cs typeface="Calibri"/>
                <a:sym typeface="Calibri"/>
              </a:rPr>
              <a:t>The aim isn't simply to declare "this is wrong." It's to </a:t>
            </a:r>
            <a:r>
              <a:rPr b="1" i="0" lang="en-US" sz="2400" u="none" cap="none" strike="noStrike">
                <a:solidFill>
                  <a:srgbClr val="BD081C"/>
                </a:solidFill>
                <a:latin typeface="Calibri"/>
                <a:ea typeface="Calibri"/>
                <a:cs typeface="Calibri"/>
                <a:sym typeface="Calibri"/>
              </a:rPr>
              <a:t>demonstrate your methodology</a:t>
            </a:r>
            <a:r>
              <a:rPr b="0" i="0" lang="en-US" sz="2400" u="none" cap="none" strike="noStrike">
                <a:solidFill>
                  <a:srgbClr val="575656"/>
                </a:solidFill>
                <a:latin typeface="Calibri"/>
                <a:ea typeface="Calibri"/>
                <a:cs typeface="Calibri"/>
                <a:sym typeface="Calibri"/>
              </a:rPr>
              <a:t>. When you explain your verification steps, you empower others to identify misinformation themselves.</a:t>
            </a:r>
            <a:endParaRPr b="0" i="0" sz="2400" u="none" cap="none" strike="noStrike">
              <a:solidFill>
                <a:srgbClr val="000000"/>
              </a:solidFill>
              <a:latin typeface="Calibri"/>
              <a:ea typeface="Calibri"/>
              <a:cs typeface="Calibri"/>
              <a:sym typeface="Calibri"/>
            </a:endParaRPr>
          </a:p>
        </p:txBody>
      </p:sp>
      <p:sp>
        <p:nvSpPr>
          <p:cNvPr id="943" name="Google Shape;943;p4"/>
          <p:cNvSpPr/>
          <p:nvPr/>
        </p:nvSpPr>
        <p:spPr>
          <a:xfrm>
            <a:off x="794444" y="5691931"/>
            <a:ext cx="5596681" cy="1559124"/>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b="0" i="0" lang="en-US" sz="2400" u="none" cap="none" strike="noStrike">
                <a:solidFill>
                  <a:srgbClr val="575656"/>
                </a:solidFill>
                <a:latin typeface="Calibri"/>
                <a:ea typeface="Calibri"/>
                <a:cs typeface="Calibri"/>
                <a:sym typeface="Calibri"/>
              </a:rPr>
              <a:t>By walking through the SIFT process-</a:t>
            </a:r>
            <a:r>
              <a:rPr b="1" i="0" lang="en-US" sz="2400" u="none" cap="none" strike="noStrike">
                <a:solidFill>
                  <a:srgbClr val="575656"/>
                </a:solidFill>
                <a:latin typeface="Calibri"/>
                <a:ea typeface="Calibri"/>
                <a:cs typeface="Calibri"/>
                <a:sym typeface="Calibri"/>
              </a:rPr>
              <a:t>Stop, Investigate, Find trusted sources, and Trace claims back to their origin-</a:t>
            </a:r>
            <a:r>
              <a:rPr b="0" i="0" lang="en-US" sz="2400" u="none" cap="none" strike="noStrike">
                <a:solidFill>
                  <a:srgbClr val="575656"/>
                </a:solidFill>
                <a:latin typeface="Calibri"/>
                <a:ea typeface="Calibri"/>
                <a:cs typeface="Calibri"/>
                <a:sym typeface="Calibri"/>
              </a:rPr>
              <a:t>you transform from a passive consumer into an active digital citizen.</a:t>
            </a:r>
            <a:endParaRPr b="0" i="0" sz="2400" u="none" cap="none" strike="noStrike">
              <a:solidFill>
                <a:srgbClr val="000000"/>
              </a:solidFill>
              <a:latin typeface="Calibri"/>
              <a:ea typeface="Calibri"/>
              <a:cs typeface="Calibri"/>
              <a:sym typeface="Calibri"/>
            </a:endParaRPr>
          </a:p>
        </p:txBody>
      </p:sp>
      <p:sp>
        <p:nvSpPr>
          <p:cNvPr id="944" name="Google Shape;944;p4"/>
          <p:cNvSpPr/>
          <p:nvPr/>
        </p:nvSpPr>
        <p:spPr>
          <a:xfrm>
            <a:off x="852934" y="8056512"/>
            <a:ext cx="5596681" cy="1559124"/>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b="0" i="0" lang="en-US" sz="2400" u="none" cap="none" strike="noStrike">
                <a:solidFill>
                  <a:srgbClr val="575656"/>
                </a:solidFill>
                <a:latin typeface="Calibri"/>
                <a:ea typeface="Calibri"/>
                <a:cs typeface="Calibri"/>
                <a:sym typeface="Calibri"/>
              </a:rPr>
              <a:t>Every time you debunk false information with evidence, you're building a more informed, resilient online community. That's the power of digital fact-checking.</a:t>
            </a:r>
            <a:endParaRPr b="0" i="0" sz="2400" u="none" cap="none" strike="noStrike">
              <a:solidFill>
                <a:srgbClr val="000000"/>
              </a:solidFill>
              <a:latin typeface="Calibri"/>
              <a:ea typeface="Calibri"/>
              <a:cs typeface="Calibri"/>
              <a:sym typeface="Calibri"/>
            </a:endParaRPr>
          </a:p>
        </p:txBody>
      </p:sp>
      <p:sp>
        <p:nvSpPr>
          <p:cNvPr id="945" name="Google Shape;945;p4"/>
          <p:cNvSpPr/>
          <p:nvPr/>
        </p:nvSpPr>
        <p:spPr>
          <a:xfrm>
            <a:off x="7053560" y="3027461"/>
            <a:ext cx="548283" cy="548283"/>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46" name="Google Shape;946;p4"/>
          <p:cNvSpPr/>
          <p:nvPr/>
        </p:nvSpPr>
        <p:spPr>
          <a:xfrm>
            <a:off x="7845475" y="3111104"/>
            <a:ext cx="2740968" cy="380703"/>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None/>
            </a:pPr>
            <a:r>
              <a:rPr b="1" i="0" lang="en-US" sz="2400" u="none" cap="none" strike="noStrike">
                <a:solidFill>
                  <a:srgbClr val="575656"/>
                </a:solidFill>
                <a:latin typeface="Calibri"/>
                <a:ea typeface="Calibri"/>
                <a:cs typeface="Calibri"/>
                <a:sym typeface="Calibri"/>
              </a:rPr>
              <a:t>Stop</a:t>
            </a:r>
            <a:endParaRPr b="0" i="0" sz="2400" u="none" cap="none" strike="noStrike">
              <a:solidFill>
                <a:srgbClr val="000000"/>
              </a:solidFill>
              <a:latin typeface="Calibri"/>
              <a:ea typeface="Calibri"/>
              <a:cs typeface="Calibri"/>
              <a:sym typeface="Calibri"/>
            </a:endParaRPr>
          </a:p>
        </p:txBody>
      </p:sp>
      <p:sp>
        <p:nvSpPr>
          <p:cNvPr id="947" name="Google Shape;947;p4"/>
          <p:cNvSpPr/>
          <p:nvPr/>
        </p:nvSpPr>
        <p:spPr>
          <a:xfrm>
            <a:off x="7845475" y="3735438"/>
            <a:ext cx="2740968" cy="389781"/>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b="0" i="0" lang="en-US" sz="2400" u="none" cap="none" strike="noStrike">
                <a:solidFill>
                  <a:srgbClr val="575656"/>
                </a:solidFill>
                <a:latin typeface="Calibri"/>
                <a:ea typeface="Calibri"/>
                <a:cs typeface="Calibri"/>
                <a:sym typeface="Calibri"/>
              </a:rPr>
              <a:t>Pause before sharing</a:t>
            </a:r>
            <a:endParaRPr b="0" i="0" sz="2400" u="none" cap="none" strike="noStrike">
              <a:solidFill>
                <a:srgbClr val="000000"/>
              </a:solidFill>
              <a:latin typeface="Calibri"/>
              <a:ea typeface="Calibri"/>
              <a:cs typeface="Calibri"/>
              <a:sym typeface="Calibri"/>
            </a:endParaRPr>
          </a:p>
        </p:txBody>
      </p:sp>
      <p:sp>
        <p:nvSpPr>
          <p:cNvPr id="948" name="Google Shape;948;p4"/>
          <p:cNvSpPr/>
          <p:nvPr/>
        </p:nvSpPr>
        <p:spPr>
          <a:xfrm>
            <a:off x="7053560" y="4612481"/>
            <a:ext cx="548283" cy="548283"/>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49" name="Google Shape;949;p4"/>
          <p:cNvSpPr/>
          <p:nvPr/>
        </p:nvSpPr>
        <p:spPr>
          <a:xfrm>
            <a:off x="7845475" y="4696122"/>
            <a:ext cx="2740968" cy="380703"/>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None/>
            </a:pPr>
            <a:r>
              <a:rPr b="1" i="0" lang="en-US" sz="2400" u="none" cap="none" strike="noStrike">
                <a:solidFill>
                  <a:srgbClr val="575656"/>
                </a:solidFill>
                <a:latin typeface="Calibri"/>
                <a:ea typeface="Calibri"/>
                <a:cs typeface="Calibri"/>
                <a:sym typeface="Calibri"/>
              </a:rPr>
              <a:t>Investigate</a:t>
            </a:r>
            <a:endParaRPr b="0" i="0" sz="2400" u="none" cap="none" strike="noStrike">
              <a:solidFill>
                <a:srgbClr val="000000"/>
              </a:solidFill>
              <a:latin typeface="Calibri"/>
              <a:ea typeface="Calibri"/>
              <a:cs typeface="Calibri"/>
              <a:sym typeface="Calibri"/>
            </a:endParaRPr>
          </a:p>
        </p:txBody>
      </p:sp>
      <p:sp>
        <p:nvSpPr>
          <p:cNvPr id="950" name="Google Shape;950;p4"/>
          <p:cNvSpPr/>
          <p:nvPr/>
        </p:nvSpPr>
        <p:spPr>
          <a:xfrm>
            <a:off x="7845475" y="5320457"/>
            <a:ext cx="2740968" cy="389781"/>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b="0" i="0" lang="en-US" sz="2400" u="none" cap="none" strike="noStrike">
                <a:solidFill>
                  <a:srgbClr val="575656"/>
                </a:solidFill>
                <a:latin typeface="Calibri"/>
                <a:ea typeface="Calibri"/>
                <a:cs typeface="Calibri"/>
                <a:sym typeface="Calibri"/>
              </a:rPr>
              <a:t>Check the source</a:t>
            </a:r>
            <a:endParaRPr b="0" i="0" sz="2400" u="none" cap="none" strike="noStrike">
              <a:solidFill>
                <a:srgbClr val="000000"/>
              </a:solidFill>
              <a:latin typeface="Calibri"/>
              <a:ea typeface="Calibri"/>
              <a:cs typeface="Calibri"/>
              <a:sym typeface="Calibri"/>
            </a:endParaRPr>
          </a:p>
        </p:txBody>
      </p:sp>
      <p:sp>
        <p:nvSpPr>
          <p:cNvPr id="951" name="Google Shape;951;p4"/>
          <p:cNvSpPr/>
          <p:nvPr/>
        </p:nvSpPr>
        <p:spPr>
          <a:xfrm>
            <a:off x="7053560" y="6197501"/>
            <a:ext cx="548283" cy="548283"/>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52" name="Google Shape;952;p4"/>
          <p:cNvSpPr/>
          <p:nvPr/>
        </p:nvSpPr>
        <p:spPr>
          <a:xfrm>
            <a:off x="7845475" y="6281142"/>
            <a:ext cx="2740968" cy="380703"/>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None/>
            </a:pPr>
            <a:r>
              <a:rPr b="1" i="0" lang="en-US" sz="2400" u="none" cap="none" strike="noStrike">
                <a:solidFill>
                  <a:srgbClr val="575656"/>
                </a:solidFill>
                <a:latin typeface="Calibri"/>
                <a:ea typeface="Calibri"/>
                <a:cs typeface="Calibri"/>
                <a:sym typeface="Calibri"/>
              </a:rPr>
              <a:t>Find</a:t>
            </a:r>
            <a:endParaRPr b="0" i="0" sz="2400" u="none" cap="none" strike="noStrike">
              <a:solidFill>
                <a:srgbClr val="000000"/>
              </a:solidFill>
              <a:latin typeface="Calibri"/>
              <a:ea typeface="Calibri"/>
              <a:cs typeface="Calibri"/>
              <a:sym typeface="Calibri"/>
            </a:endParaRPr>
          </a:p>
        </p:txBody>
      </p:sp>
      <p:sp>
        <p:nvSpPr>
          <p:cNvPr id="953" name="Google Shape;953;p4"/>
          <p:cNvSpPr/>
          <p:nvPr/>
        </p:nvSpPr>
        <p:spPr>
          <a:xfrm>
            <a:off x="7845475" y="6905477"/>
            <a:ext cx="2740968" cy="389781"/>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b="0" i="0" lang="en-US" sz="2400" u="none" cap="none" strike="noStrike">
                <a:solidFill>
                  <a:srgbClr val="575656"/>
                </a:solidFill>
                <a:latin typeface="Calibri"/>
                <a:ea typeface="Calibri"/>
                <a:cs typeface="Calibri"/>
                <a:sym typeface="Calibri"/>
              </a:rPr>
              <a:t>Seek trusted coverage</a:t>
            </a:r>
            <a:endParaRPr b="0" i="0" sz="2400" u="none" cap="none" strike="noStrike">
              <a:solidFill>
                <a:srgbClr val="000000"/>
              </a:solidFill>
              <a:latin typeface="Calibri"/>
              <a:ea typeface="Calibri"/>
              <a:cs typeface="Calibri"/>
              <a:sym typeface="Calibri"/>
            </a:endParaRPr>
          </a:p>
        </p:txBody>
      </p:sp>
      <p:sp>
        <p:nvSpPr>
          <p:cNvPr id="954" name="Google Shape;954;p4"/>
          <p:cNvSpPr/>
          <p:nvPr/>
        </p:nvSpPr>
        <p:spPr>
          <a:xfrm>
            <a:off x="7053560" y="7782520"/>
            <a:ext cx="548283" cy="548283"/>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750" u="none" cap="none" strike="noStrike">
              <a:solidFill>
                <a:srgbClr val="000000"/>
              </a:solidFill>
              <a:latin typeface="Arial"/>
              <a:ea typeface="Arial"/>
              <a:cs typeface="Arial"/>
              <a:sym typeface="Arial"/>
            </a:endParaRPr>
          </a:p>
        </p:txBody>
      </p:sp>
      <p:sp>
        <p:nvSpPr>
          <p:cNvPr id="955" name="Google Shape;955;p4"/>
          <p:cNvSpPr/>
          <p:nvPr/>
        </p:nvSpPr>
        <p:spPr>
          <a:xfrm>
            <a:off x="7845475" y="7866161"/>
            <a:ext cx="2740968" cy="380703"/>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None/>
            </a:pPr>
            <a:r>
              <a:rPr b="1" i="0" lang="en-US" sz="2400" u="none" cap="none" strike="noStrike">
                <a:solidFill>
                  <a:srgbClr val="575656"/>
                </a:solidFill>
                <a:latin typeface="Calibri"/>
                <a:ea typeface="Calibri"/>
                <a:cs typeface="Calibri"/>
                <a:sym typeface="Calibri"/>
              </a:rPr>
              <a:t>Trace</a:t>
            </a:r>
            <a:endParaRPr b="0" i="0" sz="2400" u="none" cap="none" strike="noStrike">
              <a:solidFill>
                <a:srgbClr val="000000"/>
              </a:solidFill>
              <a:latin typeface="Calibri"/>
              <a:ea typeface="Calibri"/>
              <a:cs typeface="Calibri"/>
              <a:sym typeface="Calibri"/>
            </a:endParaRPr>
          </a:p>
        </p:txBody>
      </p:sp>
      <p:sp>
        <p:nvSpPr>
          <p:cNvPr id="956" name="Google Shape;956;p4"/>
          <p:cNvSpPr/>
          <p:nvPr/>
        </p:nvSpPr>
        <p:spPr>
          <a:xfrm>
            <a:off x="7845475" y="8490497"/>
            <a:ext cx="2740968" cy="389781"/>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None/>
            </a:pPr>
            <a:r>
              <a:rPr b="0" i="0" lang="en-US" sz="2400" u="none" cap="none" strike="noStrike">
                <a:solidFill>
                  <a:srgbClr val="575656"/>
                </a:solidFill>
                <a:latin typeface="Calibri"/>
                <a:ea typeface="Calibri"/>
                <a:cs typeface="Calibri"/>
                <a:sym typeface="Calibri"/>
              </a:rPr>
              <a:t>Follow claims to origin</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6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Digital Breakout: Spot the Fake </a:t>
            </a:r>
            <a:endParaRPr/>
          </a:p>
        </p:txBody>
      </p:sp>
      <p:sp>
        <p:nvSpPr>
          <p:cNvPr id="962" name="Google Shape;962;p69"/>
          <p:cNvSpPr txBox="1"/>
          <p:nvPr>
            <p:ph idx="1" type="subTitle"/>
          </p:nvPr>
        </p:nvSpPr>
        <p:spPr>
          <a:xfrm>
            <a:off x="1013345" y="2589663"/>
            <a:ext cx="9045055"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Participants are given the "Spot-the-Fake Evaluation Toolkit" PDF, which includes a misinformation checklist and a list of source-checking tools (e.g., Google Reverse Image Search, InVID Toolkit, TinEye).</a:t>
            </a:r>
            <a:endParaRPr/>
          </a:p>
        </p:txBody>
      </p:sp>
      <p:sp>
        <p:nvSpPr>
          <p:cNvPr id="963" name="Google Shape;963;p6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64" name="Google Shape;964;p69"/>
          <p:cNvGrpSpPr/>
          <p:nvPr/>
        </p:nvGrpSpPr>
        <p:grpSpPr>
          <a:xfrm>
            <a:off x="790770" y="-112458"/>
            <a:ext cx="1427175" cy="786776"/>
            <a:chOff x="0" y="-38100"/>
            <a:chExt cx="373234" cy="205757"/>
          </a:xfrm>
        </p:grpSpPr>
        <p:sp>
          <p:nvSpPr>
            <p:cNvPr id="965" name="Google Shape;965;p6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6" name="Google Shape;966;p6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67" name="Google Shape;967;p69"/>
          <p:cNvGrpSpPr/>
          <p:nvPr/>
        </p:nvGrpSpPr>
        <p:grpSpPr>
          <a:xfrm>
            <a:off x="0" y="-112458"/>
            <a:ext cx="315272" cy="786776"/>
            <a:chOff x="0" y="-38100"/>
            <a:chExt cx="82450" cy="205757"/>
          </a:xfrm>
        </p:grpSpPr>
        <p:sp>
          <p:nvSpPr>
            <p:cNvPr id="968" name="Google Shape;968;p6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9" name="Google Shape;969;p6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70" name="Google Shape;970;p69"/>
          <p:cNvGrpSpPr/>
          <p:nvPr/>
        </p:nvGrpSpPr>
        <p:grpSpPr>
          <a:xfrm>
            <a:off x="0" y="1116904"/>
            <a:ext cx="503883" cy="1931922"/>
            <a:chOff x="0" y="-38100"/>
            <a:chExt cx="131775" cy="505235"/>
          </a:xfrm>
        </p:grpSpPr>
        <p:sp>
          <p:nvSpPr>
            <p:cNvPr id="971" name="Google Shape;971;p6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2" name="Google Shape;972;p6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973" name="Google Shape;973;p69"/>
          <p:cNvPicPr preferRelativeResize="0"/>
          <p:nvPr/>
        </p:nvPicPr>
        <p:blipFill rotWithShape="1">
          <a:blip r:embed="rId4">
            <a:alphaModFix/>
          </a:blip>
          <a:srcRect b="0" l="0" r="0" t="0"/>
          <a:stretch/>
        </p:blipFill>
        <p:spPr>
          <a:xfrm>
            <a:off x="10256705" y="3227742"/>
            <a:ext cx="7789248" cy="4517764"/>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7" name="Shape 977"/>
        <p:cNvGrpSpPr/>
        <p:nvPr/>
      </p:nvGrpSpPr>
      <p:grpSpPr>
        <a:xfrm>
          <a:off x="0" y="0"/>
          <a:ext cx="0" cy="0"/>
          <a:chOff x="0" y="0"/>
          <a:chExt cx="0" cy="0"/>
        </a:xfrm>
      </p:grpSpPr>
      <p:sp>
        <p:nvSpPr>
          <p:cNvPr id="978" name="Google Shape;978;p7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Activity 1: Digital Breakout: Spot the Fake </a:t>
            </a:r>
            <a:br>
              <a:rPr b="1" lang="en-US"/>
            </a:br>
            <a:endParaRPr/>
          </a:p>
        </p:txBody>
      </p:sp>
      <p:sp>
        <p:nvSpPr>
          <p:cNvPr id="979" name="Google Shape;979;p70"/>
          <p:cNvSpPr txBox="1"/>
          <p:nvPr>
            <p:ph idx="1" type="subTitle"/>
          </p:nvPr>
        </p:nvSpPr>
        <p:spPr>
          <a:xfrm>
            <a:off x="929753" y="3737145"/>
            <a:ext cx="7299847" cy="3029415"/>
          </a:xfrm>
          <a:prstGeom prst="rect">
            <a:avLst/>
          </a:prstGeom>
          <a:noFill/>
          <a:ln>
            <a:noFill/>
          </a:ln>
        </p:spPr>
        <p:txBody>
          <a:bodyPr anchorCtr="0" anchor="t" bIns="45700" lIns="91425" spcFirstLastPara="1" rIns="91425" wrap="square" tIns="45700">
            <a:no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An interactive quiz featuring social media posts for participants to evaluate.</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rPr>
              <a:t>Immediate feedback is provided after each item to reinforce learning.</a:t>
            </a:r>
            <a:endParaRPr/>
          </a:p>
        </p:txBody>
      </p:sp>
      <p:sp>
        <p:nvSpPr>
          <p:cNvPr id="980" name="Google Shape;980;p7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81" name="Google Shape;981;p70"/>
          <p:cNvGrpSpPr/>
          <p:nvPr/>
        </p:nvGrpSpPr>
        <p:grpSpPr>
          <a:xfrm>
            <a:off x="790770" y="-112458"/>
            <a:ext cx="1427175" cy="786776"/>
            <a:chOff x="0" y="-38100"/>
            <a:chExt cx="373234" cy="205757"/>
          </a:xfrm>
        </p:grpSpPr>
        <p:sp>
          <p:nvSpPr>
            <p:cNvPr id="982" name="Google Shape;982;p7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3" name="Google Shape;983;p7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84" name="Google Shape;984;p70"/>
          <p:cNvGrpSpPr/>
          <p:nvPr/>
        </p:nvGrpSpPr>
        <p:grpSpPr>
          <a:xfrm>
            <a:off x="0" y="-112458"/>
            <a:ext cx="315272" cy="786776"/>
            <a:chOff x="0" y="-38100"/>
            <a:chExt cx="82450" cy="205757"/>
          </a:xfrm>
        </p:grpSpPr>
        <p:sp>
          <p:nvSpPr>
            <p:cNvPr id="985" name="Google Shape;985;p7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6" name="Google Shape;986;p7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87" name="Google Shape;987;p70"/>
          <p:cNvGrpSpPr/>
          <p:nvPr/>
        </p:nvGrpSpPr>
        <p:grpSpPr>
          <a:xfrm>
            <a:off x="0" y="1116904"/>
            <a:ext cx="503883" cy="1931922"/>
            <a:chOff x="0" y="-38100"/>
            <a:chExt cx="131775" cy="505235"/>
          </a:xfrm>
        </p:grpSpPr>
        <p:sp>
          <p:nvSpPr>
            <p:cNvPr id="988" name="Google Shape;988;p7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89" name="Google Shape;989;p7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990" name="Google Shape;990;p70"/>
          <p:cNvPicPr preferRelativeResize="0"/>
          <p:nvPr/>
        </p:nvPicPr>
        <p:blipFill rotWithShape="1">
          <a:blip r:embed="rId4">
            <a:alphaModFix/>
          </a:blip>
          <a:srcRect b="0" l="0" r="0" t="0"/>
          <a:stretch/>
        </p:blipFill>
        <p:spPr>
          <a:xfrm>
            <a:off x="9500294" y="3048822"/>
            <a:ext cx="7941543" cy="530098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7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Digital Breakout: Spot the Fake </a:t>
            </a:r>
            <a:br>
              <a:rPr b="1" lang="en-US"/>
            </a:br>
            <a:r>
              <a:rPr b="1" lang="en-US"/>
              <a:t>Reflection</a:t>
            </a:r>
            <a:endParaRPr/>
          </a:p>
        </p:txBody>
      </p:sp>
      <p:sp>
        <p:nvSpPr>
          <p:cNvPr id="996" name="Google Shape;996;p71"/>
          <p:cNvSpPr txBox="1"/>
          <p:nvPr>
            <p:ph idx="1" type="subTitle"/>
          </p:nvPr>
        </p:nvSpPr>
        <p:spPr>
          <a:xfrm>
            <a:off x="929753" y="3737145"/>
            <a:ext cx="16428493" cy="3029415"/>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Participants engage in the discussion forum:  What were the most convincing fakes and why? </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What platform features might help or hinder detection?</a:t>
            </a:r>
            <a:endParaRPr/>
          </a:p>
        </p:txBody>
      </p:sp>
      <p:sp>
        <p:nvSpPr>
          <p:cNvPr id="997" name="Google Shape;997;p7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98" name="Google Shape;998;p71"/>
          <p:cNvGrpSpPr/>
          <p:nvPr/>
        </p:nvGrpSpPr>
        <p:grpSpPr>
          <a:xfrm>
            <a:off x="790770" y="-112458"/>
            <a:ext cx="1427175" cy="786776"/>
            <a:chOff x="0" y="-38100"/>
            <a:chExt cx="373234" cy="205757"/>
          </a:xfrm>
        </p:grpSpPr>
        <p:sp>
          <p:nvSpPr>
            <p:cNvPr id="999" name="Google Shape;999;p7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0" name="Google Shape;1000;p7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01" name="Google Shape;1001;p71"/>
          <p:cNvGrpSpPr/>
          <p:nvPr/>
        </p:nvGrpSpPr>
        <p:grpSpPr>
          <a:xfrm>
            <a:off x="0" y="-112458"/>
            <a:ext cx="315272" cy="786776"/>
            <a:chOff x="0" y="-38100"/>
            <a:chExt cx="82450" cy="205757"/>
          </a:xfrm>
        </p:grpSpPr>
        <p:sp>
          <p:nvSpPr>
            <p:cNvPr id="1002" name="Google Shape;1002;p7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3" name="Google Shape;1003;p7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04" name="Google Shape;1004;p71"/>
          <p:cNvGrpSpPr/>
          <p:nvPr/>
        </p:nvGrpSpPr>
        <p:grpSpPr>
          <a:xfrm>
            <a:off x="0" y="1116904"/>
            <a:ext cx="503883" cy="1931922"/>
            <a:chOff x="0" y="-38100"/>
            <a:chExt cx="131775" cy="505235"/>
          </a:xfrm>
        </p:grpSpPr>
        <p:sp>
          <p:nvSpPr>
            <p:cNvPr id="1005" name="Google Shape;1005;p7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6" name="Google Shape;1006;p7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07" name="Google Shape;1007;p71"/>
          <p:cNvPicPr preferRelativeResize="0"/>
          <p:nvPr/>
        </p:nvPicPr>
        <p:blipFill rotWithShape="1">
          <a:blip r:embed="rId4">
            <a:alphaModFix/>
          </a:blip>
          <a:srcRect b="0" l="0" r="0" t="0"/>
          <a:stretch/>
        </p:blipFill>
        <p:spPr>
          <a:xfrm>
            <a:off x="0" y="7620000"/>
            <a:ext cx="18288000" cy="2667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Entry Assessment</a:t>
            </a:r>
            <a:endParaRPr/>
          </a:p>
        </p:txBody>
      </p:sp>
      <p:sp>
        <p:nvSpPr>
          <p:cNvPr id="190" name="Google Shape;190;p26"/>
          <p:cNvSpPr txBox="1"/>
          <p:nvPr>
            <p:ph idx="1" type="subTitle"/>
          </p:nvPr>
        </p:nvSpPr>
        <p:spPr>
          <a:xfrm>
            <a:off x="1013345" y="2589663"/>
            <a:ext cx="9273655"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Digital Quiz 1: Pre-quiz to reflect on current understanding of misinformation and digital literacy.</a:t>
            </a:r>
            <a:endParaRPr/>
          </a:p>
          <a:p>
            <a:pPr indent="-254000" lvl="0" marL="482600" rtl="0" algn="l">
              <a:lnSpc>
                <a:spcPct val="100000"/>
              </a:lnSpc>
              <a:spcBef>
                <a:spcPts val="640"/>
              </a:spcBef>
              <a:spcAft>
                <a:spcPts val="0"/>
              </a:spcAft>
              <a:buSzPts val="3200"/>
              <a:buFont typeface="Arial"/>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Self-Evaluation Quiz: This checklist is designed to help learners reflect on their current confidence levels regarding key digital literacy and misinformation-related skills.</a:t>
            </a:r>
            <a:endParaRPr>
              <a:solidFill>
                <a:schemeClr val="dk1"/>
              </a:solidFill>
            </a:endParaRPr>
          </a:p>
        </p:txBody>
      </p:sp>
      <p:sp>
        <p:nvSpPr>
          <p:cNvPr id="191" name="Google Shape;191;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2" name="Google Shape;192;p26"/>
          <p:cNvGrpSpPr/>
          <p:nvPr/>
        </p:nvGrpSpPr>
        <p:grpSpPr>
          <a:xfrm>
            <a:off x="790770" y="-112458"/>
            <a:ext cx="1427175" cy="786776"/>
            <a:chOff x="0" y="-38100"/>
            <a:chExt cx="373234" cy="205757"/>
          </a:xfrm>
        </p:grpSpPr>
        <p:sp>
          <p:nvSpPr>
            <p:cNvPr id="193" name="Google Shape;193;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 name="Google Shape;194;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5" name="Google Shape;195;p26"/>
          <p:cNvGrpSpPr/>
          <p:nvPr/>
        </p:nvGrpSpPr>
        <p:grpSpPr>
          <a:xfrm>
            <a:off x="0" y="-112458"/>
            <a:ext cx="315272" cy="786776"/>
            <a:chOff x="0" y="-38100"/>
            <a:chExt cx="82450" cy="205757"/>
          </a:xfrm>
        </p:grpSpPr>
        <p:sp>
          <p:nvSpPr>
            <p:cNvPr id="196" name="Google Shape;196;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7" name="Google Shape;197;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8" name="Google Shape;198;p26"/>
          <p:cNvGrpSpPr/>
          <p:nvPr/>
        </p:nvGrpSpPr>
        <p:grpSpPr>
          <a:xfrm>
            <a:off x="0" y="1116904"/>
            <a:ext cx="503883" cy="1931922"/>
            <a:chOff x="0" y="-38100"/>
            <a:chExt cx="131775" cy="505235"/>
          </a:xfrm>
        </p:grpSpPr>
        <p:sp>
          <p:nvSpPr>
            <p:cNvPr id="199" name="Google Shape;199;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0" name="Google Shape;200;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1" name="Google Shape;201;p26"/>
          <p:cNvPicPr preferRelativeResize="0"/>
          <p:nvPr/>
        </p:nvPicPr>
        <p:blipFill rotWithShape="1">
          <a:blip r:embed="rId4">
            <a:alphaModFix/>
          </a:blip>
          <a:srcRect b="0" l="0" r="0" t="0"/>
          <a:stretch/>
        </p:blipFill>
        <p:spPr>
          <a:xfrm>
            <a:off x="12098033" y="2589663"/>
            <a:ext cx="4353533" cy="5696745"/>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sp>
        <p:nvSpPr>
          <p:cNvPr id="1012" name="Google Shape;1012;p7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Key Takeaways</a:t>
            </a:r>
            <a:endParaRPr b="1"/>
          </a:p>
        </p:txBody>
      </p:sp>
      <p:sp>
        <p:nvSpPr>
          <p:cNvPr id="1013" name="Google Shape;1013;p72"/>
          <p:cNvSpPr txBox="1"/>
          <p:nvPr>
            <p:ph idx="1" type="subTitle"/>
          </p:nvPr>
        </p:nvSpPr>
        <p:spPr>
          <a:xfrm>
            <a:off x="1013345" y="2589663"/>
            <a:ext cx="12976975" cy="7059304"/>
          </a:xfrm>
          <a:prstGeom prst="rect">
            <a:avLst/>
          </a:prstGeom>
          <a:noFill/>
          <a:ln>
            <a:noFill/>
          </a:ln>
        </p:spPr>
        <p:txBody>
          <a:bodyPr anchorCtr="0" anchor="t" bIns="45700" lIns="91425" spcFirstLastPara="1" rIns="91425" wrap="square" tIns="45700">
            <a:normAutofit lnSpcReduction="10000"/>
          </a:bodyPr>
          <a:lstStyle/>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Social media platforms possess unique dynamics and algorithmic structures that significantly impact the dissemination of information, including misinformation.</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Developing platform-specific detection skills is crucial for navigating the fast-paced and often emotionally charged social media environment.</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Algorithmic amplification can create "filter bubbles" and "echo chambers," reinforcing existing beliefs and limiting exposure to diverse perspectives.</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Proactive and responsible engagement on social media, coupled with critical thinking, is essential for individuals to combat the spread of disinformation.</a:t>
            </a:r>
            <a:endParaRPr>
              <a:solidFill>
                <a:schemeClr val="dk1"/>
              </a:solidFill>
              <a:latin typeface="Calibri"/>
              <a:ea typeface="Calibri"/>
              <a:cs typeface="Calibri"/>
              <a:sym typeface="Calibri"/>
            </a:endParaRPr>
          </a:p>
        </p:txBody>
      </p:sp>
      <p:sp>
        <p:nvSpPr>
          <p:cNvPr id="1014" name="Google Shape;1014;p7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15" name="Google Shape;1015;p72"/>
          <p:cNvGrpSpPr/>
          <p:nvPr/>
        </p:nvGrpSpPr>
        <p:grpSpPr>
          <a:xfrm>
            <a:off x="790770" y="-112458"/>
            <a:ext cx="1427175" cy="786776"/>
            <a:chOff x="0" y="-38100"/>
            <a:chExt cx="373234" cy="205757"/>
          </a:xfrm>
        </p:grpSpPr>
        <p:sp>
          <p:nvSpPr>
            <p:cNvPr id="1016" name="Google Shape;1016;p7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7" name="Google Shape;1017;p7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18" name="Google Shape;1018;p72"/>
          <p:cNvGrpSpPr/>
          <p:nvPr/>
        </p:nvGrpSpPr>
        <p:grpSpPr>
          <a:xfrm>
            <a:off x="0" y="-112458"/>
            <a:ext cx="315272" cy="786776"/>
            <a:chOff x="0" y="-38100"/>
            <a:chExt cx="82450" cy="205757"/>
          </a:xfrm>
        </p:grpSpPr>
        <p:sp>
          <p:nvSpPr>
            <p:cNvPr id="1019" name="Google Shape;1019;p7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0" name="Google Shape;1020;p7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21" name="Google Shape;1021;p72"/>
          <p:cNvGrpSpPr/>
          <p:nvPr/>
        </p:nvGrpSpPr>
        <p:grpSpPr>
          <a:xfrm>
            <a:off x="0" y="1116904"/>
            <a:ext cx="503883" cy="1931922"/>
            <a:chOff x="0" y="-38100"/>
            <a:chExt cx="131775" cy="505235"/>
          </a:xfrm>
        </p:grpSpPr>
        <p:sp>
          <p:nvSpPr>
            <p:cNvPr id="1022" name="Google Shape;1022;p7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3" name="Google Shape;1023;p7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24" name="Google Shape;1024;p72"/>
          <p:cNvPicPr preferRelativeResize="0"/>
          <p:nvPr/>
        </p:nvPicPr>
        <p:blipFill rotWithShape="1">
          <a:blip r:embed="rId4">
            <a:alphaModFix/>
          </a:blip>
          <a:srcRect b="0" l="0" r="0" t="0"/>
          <a:stretch/>
        </p:blipFill>
        <p:spPr>
          <a:xfrm>
            <a:off x="13990320" y="3048822"/>
            <a:ext cx="4172532" cy="5601482"/>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8" name="Shape 1028"/>
        <p:cNvGrpSpPr/>
        <p:nvPr/>
      </p:nvGrpSpPr>
      <p:grpSpPr>
        <a:xfrm>
          <a:off x="0" y="0"/>
          <a:ext cx="0" cy="0"/>
          <a:chOff x="0" y="0"/>
          <a:chExt cx="0" cy="0"/>
        </a:xfrm>
      </p:grpSpPr>
      <p:sp>
        <p:nvSpPr>
          <p:cNvPr id="1029" name="Google Shape;1029;p73"/>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0" name="Google Shape;1030;p73"/>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1" name="Google Shape;1031;p73"/>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32" name="Google Shape;1032;p73"/>
          <p:cNvGrpSpPr/>
          <p:nvPr/>
        </p:nvGrpSpPr>
        <p:grpSpPr>
          <a:xfrm>
            <a:off x="6111849" y="2794410"/>
            <a:ext cx="7685891" cy="2168895"/>
            <a:chOff x="0" y="-47625"/>
            <a:chExt cx="1484188" cy="418826"/>
          </a:xfrm>
        </p:grpSpPr>
        <p:sp>
          <p:nvSpPr>
            <p:cNvPr id="1033" name="Google Shape;1033;p73"/>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4" name="Google Shape;1034;p73"/>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35" name="Google Shape;1035;p73"/>
          <p:cNvGrpSpPr/>
          <p:nvPr/>
        </p:nvGrpSpPr>
        <p:grpSpPr>
          <a:xfrm>
            <a:off x="-696258" y="-1193133"/>
            <a:ext cx="7178388" cy="12095887"/>
            <a:chOff x="0" y="-57150"/>
            <a:chExt cx="1890604" cy="3185748"/>
          </a:xfrm>
        </p:grpSpPr>
        <p:sp>
          <p:nvSpPr>
            <p:cNvPr id="1036" name="Google Shape;1036;p73"/>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7" name="Google Shape;1037;p73"/>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38" name="Google Shape;1038;p73"/>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9" name="Google Shape;1039;p73"/>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0" name="Google Shape;1040;p73"/>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041" name="Google Shape;1041;p73"/>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05</a:t>
            </a:r>
            <a:endParaRPr b="0" i="0" sz="1400" u="none" cap="none" strike="noStrike">
              <a:solidFill>
                <a:srgbClr val="000000"/>
              </a:solidFill>
              <a:latin typeface="Arial"/>
              <a:ea typeface="Arial"/>
              <a:cs typeface="Arial"/>
              <a:sym typeface="Arial"/>
            </a:endParaRPr>
          </a:p>
        </p:txBody>
      </p:sp>
      <p:sp>
        <p:nvSpPr>
          <p:cNvPr id="1042" name="Google Shape;1042;p73"/>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Conclusion and Resources</a:t>
            </a:r>
            <a:endParaRPr b="0" i="0" sz="1400" u="none" cap="none" strike="noStrike">
              <a:solidFill>
                <a:srgbClr val="000000"/>
              </a:solidFill>
              <a:latin typeface="Arial"/>
              <a:ea typeface="Arial"/>
              <a:cs typeface="Arial"/>
              <a:sym typeface="Arial"/>
            </a:endParaRPr>
          </a:p>
        </p:txBody>
      </p:sp>
      <p:sp>
        <p:nvSpPr>
          <p:cNvPr id="1043" name="Google Shape;1043;p73"/>
          <p:cNvSpPr txBox="1"/>
          <p:nvPr/>
        </p:nvSpPr>
        <p:spPr>
          <a:xfrm>
            <a:off x="7911996" y="3395850"/>
            <a:ext cx="9760500" cy="1504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a:t>
            </a:r>
            <a:r>
              <a:rPr b="1" lang="en-US" sz="10400">
                <a:solidFill>
                  <a:srgbClr val="343434"/>
                </a:solidFill>
              </a:rPr>
              <a:t>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p7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Your Final Step Toward Media Literacy</a:t>
            </a:r>
            <a:endParaRPr/>
          </a:p>
        </p:txBody>
      </p:sp>
      <p:sp>
        <p:nvSpPr>
          <p:cNvPr id="1049" name="Google Shape;1049;p7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What You Will Do</a:t>
            </a:r>
            <a:endParaRPr/>
          </a:p>
          <a:p>
            <a:pPr indent="-431800" lvl="0" marL="457200" rtl="0" algn="l">
              <a:lnSpc>
                <a:spcPct val="100000"/>
              </a:lnSpc>
              <a:spcBef>
                <a:spcPts val="640"/>
              </a:spcBef>
              <a:spcAft>
                <a:spcPts val="0"/>
              </a:spcAft>
              <a:buSzPts val="3200"/>
              <a:buNone/>
            </a:pPr>
            <a:r>
              <a:t/>
            </a:r>
            <a:endParaRPr b="1">
              <a:solidFill>
                <a:schemeClr val="dk1"/>
              </a:solidFill>
            </a:endParaRPr>
          </a:p>
          <a:p>
            <a:pPr indent="-457200" lvl="0" marL="482600" rtl="0" algn="l">
              <a:lnSpc>
                <a:spcPct val="200000"/>
              </a:lnSpc>
              <a:spcBef>
                <a:spcPts val="640"/>
              </a:spcBef>
              <a:spcAft>
                <a:spcPts val="0"/>
              </a:spcAft>
              <a:buSzPts val="3200"/>
              <a:buFont typeface="Noto Sans Symbols"/>
              <a:buChar char="▪"/>
            </a:pPr>
            <a:r>
              <a:rPr b="1" lang="en-US">
                <a:solidFill>
                  <a:schemeClr val="dk1"/>
                </a:solidFill>
              </a:rPr>
              <a:t>Reflect on your learning and personal commitments.</a:t>
            </a:r>
            <a:endParaRPr/>
          </a:p>
          <a:p>
            <a:pPr indent="-457200" lvl="0" marL="482600" rtl="0" algn="l">
              <a:lnSpc>
                <a:spcPct val="200000"/>
              </a:lnSpc>
              <a:spcBef>
                <a:spcPts val="640"/>
              </a:spcBef>
              <a:spcAft>
                <a:spcPts val="0"/>
              </a:spcAft>
              <a:buSzPts val="3200"/>
              <a:buFont typeface="Noto Sans Symbols"/>
              <a:buChar char="▪"/>
            </a:pPr>
            <a:r>
              <a:rPr b="1" lang="en-US">
                <a:solidFill>
                  <a:schemeClr val="dk1"/>
                </a:solidFill>
              </a:rPr>
              <a:t>Complete your Personal Action Plan (self-paced).</a:t>
            </a:r>
            <a:endParaRPr/>
          </a:p>
          <a:p>
            <a:pPr indent="-457200" lvl="0" marL="482600" rtl="0" algn="l">
              <a:lnSpc>
                <a:spcPct val="200000"/>
              </a:lnSpc>
              <a:spcBef>
                <a:spcPts val="640"/>
              </a:spcBef>
              <a:spcAft>
                <a:spcPts val="0"/>
              </a:spcAft>
              <a:buSzPts val="3200"/>
              <a:buFont typeface="Noto Sans Symbols"/>
              <a:buChar char="▪"/>
            </a:pPr>
            <a:r>
              <a:rPr b="1" lang="en-US">
                <a:solidFill>
                  <a:schemeClr val="dk1"/>
                </a:solidFill>
              </a:rPr>
              <a:t>Explore the dual nature of AI through a "Tools vs Truth" prompt.</a:t>
            </a:r>
            <a:endParaRPr/>
          </a:p>
          <a:p>
            <a:pPr indent="-457200" lvl="0" marL="482600" rtl="0" algn="l">
              <a:lnSpc>
                <a:spcPct val="200000"/>
              </a:lnSpc>
              <a:spcBef>
                <a:spcPts val="640"/>
              </a:spcBef>
              <a:spcAft>
                <a:spcPts val="0"/>
              </a:spcAft>
              <a:buSzPts val="3200"/>
              <a:buFont typeface="Noto Sans Symbols"/>
              <a:buChar char="▪"/>
            </a:pPr>
            <a:r>
              <a:rPr b="1" lang="en-US">
                <a:solidFill>
                  <a:schemeClr val="dk1"/>
                </a:solidFill>
              </a:rPr>
              <a:t>Access additional resources for continued growth.</a:t>
            </a:r>
            <a:endParaRPr>
              <a:solidFill>
                <a:schemeClr val="dk1"/>
              </a:solidFill>
            </a:endParaRPr>
          </a:p>
        </p:txBody>
      </p:sp>
      <p:sp>
        <p:nvSpPr>
          <p:cNvPr id="1050" name="Google Shape;1050;p7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51" name="Google Shape;1051;p74"/>
          <p:cNvGrpSpPr/>
          <p:nvPr/>
        </p:nvGrpSpPr>
        <p:grpSpPr>
          <a:xfrm>
            <a:off x="790770" y="-112458"/>
            <a:ext cx="1427175" cy="786776"/>
            <a:chOff x="0" y="-38100"/>
            <a:chExt cx="373234" cy="205757"/>
          </a:xfrm>
        </p:grpSpPr>
        <p:sp>
          <p:nvSpPr>
            <p:cNvPr id="1052" name="Google Shape;1052;p7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3" name="Google Shape;1053;p7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4" name="Google Shape;1054;p74"/>
          <p:cNvGrpSpPr/>
          <p:nvPr/>
        </p:nvGrpSpPr>
        <p:grpSpPr>
          <a:xfrm>
            <a:off x="0" y="-112458"/>
            <a:ext cx="315272" cy="786776"/>
            <a:chOff x="0" y="-38100"/>
            <a:chExt cx="82450" cy="205757"/>
          </a:xfrm>
        </p:grpSpPr>
        <p:sp>
          <p:nvSpPr>
            <p:cNvPr id="1055" name="Google Shape;1055;p7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6" name="Google Shape;1056;p7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7" name="Google Shape;1057;p74"/>
          <p:cNvGrpSpPr/>
          <p:nvPr/>
        </p:nvGrpSpPr>
        <p:grpSpPr>
          <a:xfrm>
            <a:off x="0" y="1116904"/>
            <a:ext cx="503883" cy="1931922"/>
            <a:chOff x="0" y="-38100"/>
            <a:chExt cx="131775" cy="505235"/>
          </a:xfrm>
        </p:grpSpPr>
        <p:sp>
          <p:nvSpPr>
            <p:cNvPr id="1058" name="Google Shape;1058;p7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9" name="Google Shape;1059;p7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3" name="Shape 1063"/>
        <p:cNvGrpSpPr/>
        <p:nvPr/>
      </p:nvGrpSpPr>
      <p:grpSpPr>
        <a:xfrm>
          <a:off x="0" y="0"/>
          <a:ext cx="0" cy="0"/>
          <a:chOff x="0" y="0"/>
          <a:chExt cx="0" cy="0"/>
        </a:xfrm>
      </p:grpSpPr>
      <p:sp>
        <p:nvSpPr>
          <p:cNvPr id="1064" name="Google Shape;1064;p7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Activity 1: </a:t>
            </a:r>
            <a:r>
              <a:rPr lang="en-US">
                <a:solidFill>
                  <a:schemeClr val="dk1"/>
                </a:solidFill>
                <a:latin typeface="Bricolage Grotesque"/>
                <a:ea typeface="Bricolage Grotesque"/>
                <a:cs typeface="Bricolage Grotesque"/>
                <a:sym typeface="Bricolage Grotesque"/>
              </a:rPr>
              <a:t>Your Personal Action Plan</a:t>
            </a:r>
            <a:endParaRPr/>
          </a:p>
        </p:txBody>
      </p:sp>
      <p:sp>
        <p:nvSpPr>
          <p:cNvPr id="1065" name="Google Shape;1065;p75"/>
          <p:cNvSpPr txBox="1"/>
          <p:nvPr>
            <p:ph idx="1" type="subTitle"/>
          </p:nvPr>
        </p:nvSpPr>
        <p:spPr>
          <a:xfrm>
            <a:off x="1013345" y="2589662"/>
            <a:ext cx="16428493" cy="7483025"/>
          </a:xfrm>
          <a:prstGeom prst="rect">
            <a:avLst/>
          </a:prstGeom>
          <a:noFill/>
          <a:ln>
            <a:noFill/>
          </a:ln>
        </p:spPr>
        <p:txBody>
          <a:bodyPr anchorCtr="0" anchor="t" bIns="45700" lIns="91425" spcFirstLastPara="1" rIns="91425" wrap="square" tIns="45700">
            <a:normAutofit fontScale="92500" lnSpcReduction="20000"/>
          </a:bodyPr>
          <a:lstStyle/>
          <a:p>
            <a:pPr indent="-431800" lvl="0" marL="457200" rtl="0" algn="l">
              <a:lnSpc>
                <a:spcPct val="100000"/>
              </a:lnSpc>
              <a:spcBef>
                <a:spcPts val="640"/>
              </a:spcBef>
              <a:spcAft>
                <a:spcPts val="0"/>
              </a:spcAft>
              <a:buSzPct val="108108"/>
              <a:buNone/>
            </a:pPr>
            <a:r>
              <a:rPr lang="en-US">
                <a:solidFill>
                  <a:schemeClr val="dk1"/>
                </a:solidFill>
                <a:latin typeface="Bricolage Grotesque"/>
                <a:ea typeface="Bricolage Grotesque"/>
                <a:cs typeface="Bricolage Grotesque"/>
                <a:sym typeface="Bricolage Grotesque"/>
              </a:rPr>
              <a:t>Purpose: Plan how to apply what you have learned in your personal or professional life.</a:t>
            </a:r>
            <a:endParaRPr/>
          </a:p>
          <a:p>
            <a:pPr indent="-431800" lvl="0" marL="457200" rtl="0" algn="l">
              <a:lnSpc>
                <a:spcPct val="100000"/>
              </a:lnSpc>
              <a:spcBef>
                <a:spcPts val="640"/>
              </a:spcBef>
              <a:spcAft>
                <a:spcPts val="0"/>
              </a:spcAft>
              <a:buSzPct val="108108"/>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108108"/>
              <a:buNone/>
            </a:pPr>
            <a:r>
              <a:rPr lang="en-US">
                <a:solidFill>
                  <a:schemeClr val="dk1"/>
                </a:solidFill>
                <a:latin typeface="Bricolage Grotesque"/>
                <a:ea typeface="Bricolage Grotesque"/>
                <a:cs typeface="Bricolage Grotesque"/>
                <a:sym typeface="Bricolage Grotesque"/>
              </a:rPr>
              <a:t>Use the provided downloadable template and spare 15 mins to complete it independently.</a:t>
            </a:r>
            <a:endParaRPr/>
          </a:p>
          <a:p>
            <a:pPr indent="-431800" lvl="0" marL="457200" rtl="0" algn="l">
              <a:lnSpc>
                <a:spcPct val="100000"/>
              </a:lnSpc>
              <a:spcBef>
                <a:spcPts val="640"/>
              </a:spcBef>
              <a:spcAft>
                <a:spcPts val="0"/>
              </a:spcAft>
              <a:buSzPct val="108108"/>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108108"/>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108108"/>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108108"/>
              <a:buNone/>
            </a:pPr>
            <a:r>
              <a:rPr lang="en-US">
                <a:solidFill>
                  <a:schemeClr val="dk1"/>
                </a:solidFill>
                <a:latin typeface="Bricolage Grotesque"/>
                <a:ea typeface="Bricolage Grotesque"/>
                <a:cs typeface="Bricolage Grotesque"/>
                <a:sym typeface="Bricolage Grotesque"/>
              </a:rPr>
              <a:t>1.	What are 5 specific strategies you will implement to improve your information literacy?</a:t>
            </a:r>
            <a:endParaRPr/>
          </a:p>
          <a:p>
            <a:pPr indent="-431800" lvl="0" marL="457200" rtl="0" algn="l">
              <a:lnSpc>
                <a:spcPct val="100000"/>
              </a:lnSpc>
              <a:spcBef>
                <a:spcPts val="640"/>
              </a:spcBef>
              <a:spcAft>
                <a:spcPts val="0"/>
              </a:spcAft>
              <a:buSzPct val="108108"/>
              <a:buNone/>
            </a:pPr>
            <a:r>
              <a:rPr lang="en-US">
                <a:solidFill>
                  <a:schemeClr val="dk1"/>
                </a:solidFill>
                <a:latin typeface="Bricolage Grotesque"/>
                <a:ea typeface="Bricolage Grotesque"/>
                <a:cs typeface="Bricolage Grotesque"/>
                <a:sym typeface="Bricolage Grotesque"/>
              </a:rPr>
              <a:t>2.	What tools or habits will you use to verify the accuracy and credibility of information?</a:t>
            </a:r>
            <a:endParaRPr/>
          </a:p>
          <a:p>
            <a:pPr indent="-431800" lvl="0" marL="457200" rtl="0" algn="l">
              <a:lnSpc>
                <a:spcPct val="100000"/>
              </a:lnSpc>
              <a:spcBef>
                <a:spcPts val="640"/>
              </a:spcBef>
              <a:spcAft>
                <a:spcPts val="0"/>
              </a:spcAft>
              <a:buSzPct val="108108"/>
              <a:buNone/>
            </a:pPr>
            <a:r>
              <a:rPr lang="en-US">
                <a:solidFill>
                  <a:schemeClr val="dk1"/>
                </a:solidFill>
                <a:latin typeface="Bricolage Grotesque"/>
                <a:ea typeface="Bricolage Grotesque"/>
                <a:cs typeface="Bricolage Grotesque"/>
                <a:sym typeface="Bricolage Grotesque"/>
              </a:rPr>
              <a:t>3.	How will you share or apply your information literacy knowledge with others (e.g., colleagues, students, family)?</a:t>
            </a:r>
            <a:endParaRPr/>
          </a:p>
          <a:p>
            <a:pPr indent="-431800" lvl="0" marL="457200" rtl="0" algn="l">
              <a:lnSpc>
                <a:spcPct val="100000"/>
              </a:lnSpc>
              <a:spcBef>
                <a:spcPts val="640"/>
              </a:spcBef>
              <a:spcAft>
                <a:spcPts val="0"/>
              </a:spcAft>
              <a:buSzPct val="108108"/>
              <a:buNone/>
            </a:pPr>
            <a:r>
              <a:rPr lang="en-US">
                <a:solidFill>
                  <a:schemeClr val="dk1"/>
                </a:solidFill>
                <a:latin typeface="Bricolage Grotesque"/>
                <a:ea typeface="Bricolage Grotesque"/>
                <a:cs typeface="Bricolage Grotesque"/>
                <a:sym typeface="Bricolage Grotesque"/>
              </a:rPr>
              <a:t>4.	Describe a recent situation where better information literacy could have helped you. What would you do differently now?</a:t>
            </a:r>
            <a:endParaRPr/>
          </a:p>
          <a:p>
            <a:pPr indent="-431800" lvl="0" marL="457200" rtl="0" algn="l">
              <a:lnSpc>
                <a:spcPct val="100000"/>
              </a:lnSpc>
              <a:spcBef>
                <a:spcPts val="640"/>
              </a:spcBef>
              <a:spcAft>
                <a:spcPts val="0"/>
              </a:spcAft>
              <a:buSzPct val="108108"/>
              <a:buNone/>
            </a:pPr>
            <a:r>
              <a:rPr lang="en-US">
                <a:solidFill>
                  <a:schemeClr val="dk1"/>
                </a:solidFill>
                <a:latin typeface="Bricolage Grotesque"/>
                <a:ea typeface="Bricolage Grotesque"/>
                <a:cs typeface="Bricolage Grotesque"/>
                <a:sym typeface="Bricolage Grotesque"/>
              </a:rPr>
              <a:t>5.	What are your top 3 sources for reliable information, and why do you trust them?</a:t>
            </a:r>
            <a:endParaRPr/>
          </a:p>
          <a:p>
            <a:pPr indent="-431800" lvl="0" marL="457200" rtl="0" algn="l">
              <a:lnSpc>
                <a:spcPct val="100000"/>
              </a:lnSpc>
              <a:spcBef>
                <a:spcPts val="640"/>
              </a:spcBef>
              <a:spcAft>
                <a:spcPts val="0"/>
              </a:spcAft>
              <a:buSzPct val="108108"/>
              <a:buNone/>
            </a:pPr>
            <a:r>
              <a:rPr lang="en-US">
                <a:solidFill>
                  <a:schemeClr val="dk1"/>
                </a:solidFill>
                <a:latin typeface="Bricolage Grotesque"/>
                <a:ea typeface="Bricolage Grotesque"/>
                <a:cs typeface="Bricolage Grotesque"/>
                <a:sym typeface="Bricolage Grotesque"/>
              </a:rPr>
              <a:t>6.	What challenges do you anticipate in applying information literacy skills, and how will you overcome them?</a:t>
            </a:r>
            <a:endParaRPr/>
          </a:p>
          <a:p>
            <a:pPr indent="-431800" lvl="0" marL="457200" rtl="0" algn="l">
              <a:lnSpc>
                <a:spcPct val="100000"/>
              </a:lnSpc>
              <a:spcBef>
                <a:spcPts val="640"/>
              </a:spcBef>
              <a:spcAft>
                <a:spcPts val="0"/>
              </a:spcAft>
              <a:buSzPct val="108108"/>
              <a:buNone/>
            </a:pPr>
            <a:r>
              <a:rPr lang="en-US">
                <a:solidFill>
                  <a:schemeClr val="dk1"/>
                </a:solidFill>
                <a:latin typeface="Bricolage Grotesque"/>
                <a:ea typeface="Bricolage Grotesque"/>
                <a:cs typeface="Bricolage Grotesque"/>
                <a:sym typeface="Bricolage Grotesque"/>
              </a:rPr>
              <a:t>7.	What is one long-term goal you have for improving your information literacy?</a:t>
            </a:r>
            <a:endParaRPr/>
          </a:p>
          <a:p>
            <a:pPr indent="-431800" lvl="0" marL="457200" rtl="0" algn="l">
              <a:lnSpc>
                <a:spcPct val="100000"/>
              </a:lnSpc>
              <a:spcBef>
                <a:spcPts val="640"/>
              </a:spcBef>
              <a:spcAft>
                <a:spcPts val="0"/>
              </a:spcAft>
              <a:buSzPct val="108108"/>
              <a:buNone/>
            </a:pPr>
            <a:r>
              <a:t/>
            </a:r>
            <a:endParaRPr>
              <a:solidFill>
                <a:schemeClr val="dk1"/>
              </a:solidFill>
              <a:latin typeface="Bricolage Grotesque"/>
              <a:ea typeface="Bricolage Grotesque"/>
              <a:cs typeface="Bricolage Grotesque"/>
              <a:sym typeface="Bricolage Grotesque"/>
            </a:endParaRPr>
          </a:p>
        </p:txBody>
      </p:sp>
      <p:sp>
        <p:nvSpPr>
          <p:cNvPr id="1066" name="Google Shape;1066;p7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67" name="Google Shape;1067;p75"/>
          <p:cNvGrpSpPr/>
          <p:nvPr/>
        </p:nvGrpSpPr>
        <p:grpSpPr>
          <a:xfrm>
            <a:off x="790770" y="-112458"/>
            <a:ext cx="1427175" cy="786776"/>
            <a:chOff x="0" y="-38100"/>
            <a:chExt cx="373234" cy="205757"/>
          </a:xfrm>
        </p:grpSpPr>
        <p:sp>
          <p:nvSpPr>
            <p:cNvPr id="1068" name="Google Shape;1068;p7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9" name="Google Shape;1069;p7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70" name="Google Shape;1070;p75"/>
          <p:cNvGrpSpPr/>
          <p:nvPr/>
        </p:nvGrpSpPr>
        <p:grpSpPr>
          <a:xfrm>
            <a:off x="0" y="-112458"/>
            <a:ext cx="315272" cy="786776"/>
            <a:chOff x="0" y="-38100"/>
            <a:chExt cx="82450" cy="205757"/>
          </a:xfrm>
        </p:grpSpPr>
        <p:sp>
          <p:nvSpPr>
            <p:cNvPr id="1071" name="Google Shape;1071;p7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2" name="Google Shape;1072;p7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73" name="Google Shape;1073;p75"/>
          <p:cNvGrpSpPr/>
          <p:nvPr/>
        </p:nvGrpSpPr>
        <p:grpSpPr>
          <a:xfrm>
            <a:off x="0" y="1116904"/>
            <a:ext cx="503883" cy="1931922"/>
            <a:chOff x="0" y="-38100"/>
            <a:chExt cx="131775" cy="505235"/>
          </a:xfrm>
        </p:grpSpPr>
        <p:sp>
          <p:nvSpPr>
            <p:cNvPr id="1074" name="Google Shape;1074;p7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5" name="Google Shape;1075;p7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Word doc icon" id="1076" name="Google Shape;1076;p75"/>
          <p:cNvPicPr preferRelativeResize="0"/>
          <p:nvPr/>
        </p:nvPicPr>
        <p:blipFill rotWithShape="1">
          <a:blip r:embed="rId4">
            <a:alphaModFix/>
          </a:blip>
          <a:srcRect b="0" l="0" r="0" t="0"/>
          <a:stretch/>
        </p:blipFill>
        <p:spPr>
          <a:xfrm>
            <a:off x="8307934" y="4014788"/>
            <a:ext cx="1291984" cy="129198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7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Tools vs Truth</a:t>
            </a:r>
            <a:br>
              <a:rPr lang="en-US">
                <a:solidFill>
                  <a:schemeClr val="dk1"/>
                </a:solidFill>
                <a:latin typeface="Bricolage Grotesque"/>
                <a:ea typeface="Bricolage Grotesque"/>
                <a:cs typeface="Bricolage Grotesque"/>
                <a:sym typeface="Bricolage Grotesque"/>
              </a:rPr>
            </a:br>
            <a:r>
              <a:rPr i="1" lang="en-US">
                <a:solidFill>
                  <a:schemeClr val="dk1"/>
                </a:solidFill>
                <a:latin typeface="Bricolage Grotesque"/>
                <a:ea typeface="Bricolage Grotesque"/>
                <a:cs typeface="Bricolage Grotesque"/>
                <a:sym typeface="Bricolage Grotesque"/>
              </a:rPr>
              <a:t>Reflection Activity</a:t>
            </a:r>
            <a:endParaRPr i="1"/>
          </a:p>
        </p:txBody>
      </p:sp>
      <p:sp>
        <p:nvSpPr>
          <p:cNvPr id="1082" name="Google Shape;1082;p7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How do AI-based tools, such as algorithms, help or hinder our ability to find the truth?</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Think About It:</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What are your thoughts on this quote?</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What role should AI play in shaping information ecosystems?</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How can you balance convenience and truth-seeking?</a:t>
            </a:r>
            <a:endParaRPr/>
          </a:p>
        </p:txBody>
      </p:sp>
      <p:sp>
        <p:nvSpPr>
          <p:cNvPr id="1083" name="Google Shape;1083;p7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84" name="Google Shape;1084;p76"/>
          <p:cNvGrpSpPr/>
          <p:nvPr/>
        </p:nvGrpSpPr>
        <p:grpSpPr>
          <a:xfrm>
            <a:off x="790770" y="-112458"/>
            <a:ext cx="1427175" cy="786776"/>
            <a:chOff x="0" y="-38100"/>
            <a:chExt cx="373234" cy="205757"/>
          </a:xfrm>
        </p:grpSpPr>
        <p:sp>
          <p:nvSpPr>
            <p:cNvPr id="1085" name="Google Shape;1085;p7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6" name="Google Shape;1086;p7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87" name="Google Shape;1087;p76"/>
          <p:cNvGrpSpPr/>
          <p:nvPr/>
        </p:nvGrpSpPr>
        <p:grpSpPr>
          <a:xfrm>
            <a:off x="0" y="-112458"/>
            <a:ext cx="315272" cy="786776"/>
            <a:chOff x="0" y="-38100"/>
            <a:chExt cx="82450" cy="205757"/>
          </a:xfrm>
        </p:grpSpPr>
        <p:sp>
          <p:nvSpPr>
            <p:cNvPr id="1088" name="Google Shape;1088;p7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9" name="Google Shape;1089;p7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90" name="Google Shape;1090;p76"/>
          <p:cNvGrpSpPr/>
          <p:nvPr/>
        </p:nvGrpSpPr>
        <p:grpSpPr>
          <a:xfrm>
            <a:off x="0" y="1116904"/>
            <a:ext cx="503883" cy="1931922"/>
            <a:chOff x="0" y="-38100"/>
            <a:chExt cx="131775" cy="505235"/>
          </a:xfrm>
        </p:grpSpPr>
        <p:sp>
          <p:nvSpPr>
            <p:cNvPr id="1091" name="Google Shape;1091;p7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2" name="Google Shape;1092;p7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93" name="Google Shape;1093;p76"/>
          <p:cNvSpPr/>
          <p:nvPr/>
        </p:nvSpPr>
        <p:spPr>
          <a:xfrm>
            <a:off x="411452" y="4529435"/>
            <a:ext cx="17699127" cy="1754326"/>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5400" u="none" cap="none" strike="noStrike">
                <a:solidFill>
                  <a:schemeClr val="dk2"/>
                </a:solidFill>
                <a:latin typeface="Arial"/>
                <a:ea typeface="Arial"/>
                <a:cs typeface="Arial"/>
                <a:sym typeface="Arial"/>
              </a:rPr>
              <a:t>“AI helps us find good information faster-but it also helps spread bad information further.”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7" name="Shape 1097"/>
        <p:cNvGrpSpPr/>
        <p:nvPr/>
      </p:nvGrpSpPr>
      <p:grpSpPr>
        <a:xfrm>
          <a:off x="0" y="0"/>
          <a:ext cx="0" cy="0"/>
          <a:chOff x="0" y="0"/>
          <a:chExt cx="0" cy="0"/>
        </a:xfrm>
      </p:grpSpPr>
      <p:sp>
        <p:nvSpPr>
          <p:cNvPr id="1098" name="Google Shape;1098;p7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Share your Insights</a:t>
            </a:r>
            <a:endParaRPr/>
          </a:p>
        </p:txBody>
      </p:sp>
      <p:sp>
        <p:nvSpPr>
          <p:cNvPr id="1099" name="Google Shape;1099;p7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What surprised me most about AI’s dual role in disinformation?</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One way I can prioritize truth over tools is…</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Include space for online participants to respond to prompts via text.</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 Post your responses on the provided Forum and then reflect on each other’s thoughts.</a:t>
            </a:r>
            <a:endParaRPr>
              <a:solidFill>
                <a:schemeClr val="dk1"/>
              </a:solidFill>
            </a:endParaRPr>
          </a:p>
        </p:txBody>
      </p:sp>
      <p:sp>
        <p:nvSpPr>
          <p:cNvPr id="1100" name="Google Shape;1100;p7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01" name="Google Shape;1101;p77"/>
          <p:cNvGrpSpPr/>
          <p:nvPr/>
        </p:nvGrpSpPr>
        <p:grpSpPr>
          <a:xfrm>
            <a:off x="790770" y="-112458"/>
            <a:ext cx="1427175" cy="786776"/>
            <a:chOff x="0" y="-38100"/>
            <a:chExt cx="373234" cy="205757"/>
          </a:xfrm>
        </p:grpSpPr>
        <p:sp>
          <p:nvSpPr>
            <p:cNvPr id="1102" name="Google Shape;1102;p7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3" name="Google Shape;1103;p7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4" name="Google Shape;1104;p77"/>
          <p:cNvGrpSpPr/>
          <p:nvPr/>
        </p:nvGrpSpPr>
        <p:grpSpPr>
          <a:xfrm>
            <a:off x="0" y="-112458"/>
            <a:ext cx="315272" cy="786776"/>
            <a:chOff x="0" y="-38100"/>
            <a:chExt cx="82450" cy="205757"/>
          </a:xfrm>
        </p:grpSpPr>
        <p:sp>
          <p:nvSpPr>
            <p:cNvPr id="1105" name="Google Shape;1105;p7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6" name="Google Shape;1106;p7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7" name="Google Shape;1107;p77"/>
          <p:cNvGrpSpPr/>
          <p:nvPr/>
        </p:nvGrpSpPr>
        <p:grpSpPr>
          <a:xfrm>
            <a:off x="0" y="1116904"/>
            <a:ext cx="503883" cy="1931922"/>
            <a:chOff x="0" y="-38100"/>
            <a:chExt cx="131775" cy="505235"/>
          </a:xfrm>
        </p:grpSpPr>
        <p:sp>
          <p:nvSpPr>
            <p:cNvPr id="1108" name="Google Shape;1108;p7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9" name="Google Shape;1109;p7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3" name="Shape 1113"/>
        <p:cNvGrpSpPr/>
        <p:nvPr/>
      </p:nvGrpSpPr>
      <p:grpSpPr>
        <a:xfrm>
          <a:off x="0" y="0"/>
          <a:ext cx="0" cy="0"/>
          <a:chOff x="0" y="0"/>
          <a:chExt cx="0" cy="0"/>
        </a:xfrm>
      </p:grpSpPr>
      <p:sp>
        <p:nvSpPr>
          <p:cNvPr id="1114" name="Google Shape;1114;p7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Your Follow-Up Resource List</a:t>
            </a:r>
            <a:endParaRPr/>
          </a:p>
        </p:txBody>
      </p:sp>
      <p:sp>
        <p:nvSpPr>
          <p:cNvPr id="1115" name="Google Shape;1115;p7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Key tools and resources:</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116" name="Google Shape;1116;p7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17" name="Google Shape;1117;p78"/>
          <p:cNvGrpSpPr/>
          <p:nvPr/>
        </p:nvGrpSpPr>
        <p:grpSpPr>
          <a:xfrm>
            <a:off x="790770" y="-112458"/>
            <a:ext cx="1427175" cy="786776"/>
            <a:chOff x="0" y="-38100"/>
            <a:chExt cx="373234" cy="205757"/>
          </a:xfrm>
        </p:grpSpPr>
        <p:sp>
          <p:nvSpPr>
            <p:cNvPr id="1118" name="Google Shape;1118;p7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9" name="Google Shape;1119;p7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0" name="Google Shape;1120;p78"/>
          <p:cNvGrpSpPr/>
          <p:nvPr/>
        </p:nvGrpSpPr>
        <p:grpSpPr>
          <a:xfrm>
            <a:off x="0" y="-112458"/>
            <a:ext cx="315272" cy="786776"/>
            <a:chOff x="0" y="-38100"/>
            <a:chExt cx="82450" cy="205757"/>
          </a:xfrm>
        </p:grpSpPr>
        <p:sp>
          <p:nvSpPr>
            <p:cNvPr id="1121" name="Google Shape;1121;p7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2" name="Google Shape;1122;p7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3" name="Google Shape;1123;p78"/>
          <p:cNvGrpSpPr/>
          <p:nvPr/>
        </p:nvGrpSpPr>
        <p:grpSpPr>
          <a:xfrm>
            <a:off x="0" y="1116904"/>
            <a:ext cx="503883" cy="1931922"/>
            <a:chOff x="0" y="-38100"/>
            <a:chExt cx="131775" cy="505235"/>
          </a:xfrm>
        </p:grpSpPr>
        <p:sp>
          <p:nvSpPr>
            <p:cNvPr id="1124" name="Google Shape;1124;p7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5" name="Google Shape;1125;p7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6" name="Google Shape;1126;p78"/>
          <p:cNvGrpSpPr/>
          <p:nvPr/>
        </p:nvGrpSpPr>
        <p:grpSpPr>
          <a:xfrm>
            <a:off x="4391891" y="3549072"/>
            <a:ext cx="10861963" cy="5969000"/>
            <a:chOff x="0" y="0"/>
            <a:chExt cx="10861963" cy="5969000"/>
          </a:xfrm>
        </p:grpSpPr>
        <p:sp>
          <p:nvSpPr>
            <p:cNvPr id="1127" name="Google Shape;1127;p78"/>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8" name="Google Shape;1128;p78"/>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Fact-checking websites:</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a:t>
              </a:r>
              <a:endParaRPr b="0" i="0" sz="2800" u="none" cap="none" strike="noStrike">
                <a:solidFill>
                  <a:schemeClr val="lt1"/>
                </a:solidFill>
                <a:latin typeface="Arial"/>
                <a:ea typeface="Arial"/>
                <a:cs typeface="Arial"/>
                <a:sym typeface="Arial"/>
              </a:endParaRPr>
            </a:p>
          </p:txBody>
        </p:sp>
        <p:sp>
          <p:nvSpPr>
            <p:cNvPr id="1129" name="Google Shape;1129;p78"/>
            <p:cNvSpPr/>
            <p:nvPr/>
          </p:nvSpPr>
          <p:spPr>
            <a:xfrm>
              <a:off x="186531" y="186531"/>
              <a:ext cx="2172392" cy="1492250"/>
            </a:xfrm>
            <a:prstGeom prst="roundRect">
              <a:avLst>
                <a:gd fmla="val 10000" name="adj"/>
              </a:avLst>
            </a:prstGeom>
            <a:blipFill rotWithShape="1">
              <a:blip r:embed="rId7">
                <a:alphaModFix/>
              </a:blip>
              <a:stretch>
                <a:fillRect b="0" l="-15999" r="-15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0" name="Google Shape;1130;p78"/>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1" name="Google Shape;1131;p78"/>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Media literacy resources:</a:t>
              </a:r>
              <a:br>
                <a:rPr b="0" i="0" lang="en-US" sz="3600" u="none" cap="none" strike="noStrike">
                  <a:solidFill>
                    <a:schemeClr val="dk1"/>
                  </a:solidFill>
                  <a:latin typeface="Bricolage Grotesque"/>
                  <a:ea typeface="Bricolage Grotesque"/>
                  <a:cs typeface="Bricolage Grotesque"/>
                  <a:sym typeface="Bricolage Grotesque"/>
                </a:rPr>
              </a:br>
              <a:endParaRPr b="0" i="0" sz="3600" u="none" cap="none" strike="noStrike">
                <a:solidFill>
                  <a:schemeClr val="dk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8">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a:t>
              </a:r>
              <a:endParaRPr/>
            </a:p>
          </p:txBody>
        </p:sp>
        <p:sp>
          <p:nvSpPr>
            <p:cNvPr id="1132" name="Google Shape;1132;p78"/>
            <p:cNvSpPr/>
            <p:nvPr/>
          </p:nvSpPr>
          <p:spPr>
            <a:xfrm>
              <a:off x="186531" y="2238375"/>
              <a:ext cx="2172392" cy="1492250"/>
            </a:xfrm>
            <a:prstGeom prst="roundRect">
              <a:avLst>
                <a:gd fmla="val 10000" name="adj"/>
              </a:avLst>
            </a:prstGeom>
            <a:blipFill rotWithShape="1">
              <a:blip r:embed="rId10">
                <a:alphaModFix/>
              </a:blip>
              <a:stretch>
                <a:fillRect b="0" l="-9999" r="-9999"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3" name="Google Shape;1133;p78"/>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4" name="Google Shape;1134;p78"/>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AI verification tools:</a:t>
              </a:r>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OpenAI 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Google Reverse Image Search</a:t>
              </a:r>
              <a:r>
                <a:rPr b="0" i="0" lang="en-US" sz="2800" u="none" cap="none" strike="noStrike">
                  <a:solidFill>
                    <a:schemeClr val="dk1"/>
                  </a:solidFill>
                  <a:latin typeface="Bricolage Grotesque"/>
                  <a:ea typeface="Bricolage Grotesque"/>
                  <a:cs typeface="Bricolage Grotesque"/>
                  <a:sym typeface="Bricolage Grotesque"/>
                </a:rPr>
                <a:t>.</a:t>
              </a:r>
              <a:endParaRPr/>
            </a:p>
          </p:txBody>
        </p:sp>
        <p:sp>
          <p:nvSpPr>
            <p:cNvPr id="1135" name="Google Shape;1135;p78"/>
            <p:cNvSpPr/>
            <p:nvPr/>
          </p:nvSpPr>
          <p:spPr>
            <a:xfrm>
              <a:off x="186531" y="4290219"/>
              <a:ext cx="2172392" cy="1492250"/>
            </a:xfrm>
            <a:prstGeom prst="roundRect">
              <a:avLst>
                <a:gd fmla="val 10000" name="adj"/>
              </a:avLst>
            </a:prstGeom>
            <a:blipFill rotWithShape="1">
              <a:blip r:embed="rId13">
                <a:alphaModFix/>
              </a:blip>
              <a:stretch>
                <a:fillRect b="-22999" l="0" r="0" t="-22999"/>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9" name="Shape 1139"/>
        <p:cNvGrpSpPr/>
        <p:nvPr/>
      </p:nvGrpSpPr>
      <p:grpSpPr>
        <a:xfrm>
          <a:off x="0" y="0"/>
          <a:ext cx="0" cy="0"/>
          <a:chOff x="0" y="0"/>
          <a:chExt cx="0" cy="0"/>
        </a:xfrm>
      </p:grpSpPr>
      <p:sp>
        <p:nvSpPr>
          <p:cNvPr id="1140" name="Google Shape;1140;p7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Keep Growing Your Media Literacy</a:t>
            </a:r>
            <a:endParaRPr/>
          </a:p>
        </p:txBody>
      </p:sp>
      <p:sp>
        <p:nvSpPr>
          <p:cNvPr id="1141" name="Google Shape;1141;p7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Apply the SIFT and CRAAP methods in your daily online habits.</a:t>
            </a:r>
            <a:endParaRPr/>
          </a:p>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Share your learning with family, colleagues, or in your community!</a:t>
            </a:r>
            <a:endParaRPr/>
          </a:p>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Explore the tools and resources provided to deepen your expertise.</a:t>
            </a:r>
            <a:endParaRPr>
              <a:solidFill>
                <a:schemeClr val="dk1"/>
              </a:solidFill>
            </a:endParaRPr>
          </a:p>
        </p:txBody>
      </p:sp>
      <p:sp>
        <p:nvSpPr>
          <p:cNvPr id="1142" name="Google Shape;1142;p7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43" name="Google Shape;1143;p79"/>
          <p:cNvGrpSpPr/>
          <p:nvPr/>
        </p:nvGrpSpPr>
        <p:grpSpPr>
          <a:xfrm>
            <a:off x="790770" y="-112458"/>
            <a:ext cx="1427175" cy="786776"/>
            <a:chOff x="0" y="-38100"/>
            <a:chExt cx="373234" cy="205757"/>
          </a:xfrm>
        </p:grpSpPr>
        <p:sp>
          <p:nvSpPr>
            <p:cNvPr id="1144" name="Google Shape;1144;p7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5" name="Google Shape;1145;p7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46" name="Google Shape;1146;p79"/>
          <p:cNvGrpSpPr/>
          <p:nvPr/>
        </p:nvGrpSpPr>
        <p:grpSpPr>
          <a:xfrm>
            <a:off x="0" y="-112458"/>
            <a:ext cx="315272" cy="786776"/>
            <a:chOff x="0" y="-38100"/>
            <a:chExt cx="82450" cy="205757"/>
          </a:xfrm>
        </p:grpSpPr>
        <p:sp>
          <p:nvSpPr>
            <p:cNvPr id="1147" name="Google Shape;1147;p7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8" name="Google Shape;1148;p7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49" name="Google Shape;1149;p79"/>
          <p:cNvGrpSpPr/>
          <p:nvPr/>
        </p:nvGrpSpPr>
        <p:grpSpPr>
          <a:xfrm>
            <a:off x="0" y="1116904"/>
            <a:ext cx="503883" cy="1931922"/>
            <a:chOff x="0" y="-38100"/>
            <a:chExt cx="131775" cy="505235"/>
          </a:xfrm>
        </p:grpSpPr>
        <p:sp>
          <p:nvSpPr>
            <p:cNvPr id="1150" name="Google Shape;1150;p7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1" name="Google Shape;1151;p7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8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7" name="Google Shape;1157;p8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8" name="Google Shape;1158;p8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59" name="Google Shape;1159;p80"/>
          <p:cNvGrpSpPr/>
          <p:nvPr/>
        </p:nvGrpSpPr>
        <p:grpSpPr>
          <a:xfrm>
            <a:off x="6111849" y="2794410"/>
            <a:ext cx="7685891" cy="2168895"/>
            <a:chOff x="0" y="-47625"/>
            <a:chExt cx="1484188" cy="418826"/>
          </a:xfrm>
        </p:grpSpPr>
        <p:sp>
          <p:nvSpPr>
            <p:cNvPr id="1160" name="Google Shape;1160;p8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1" name="Google Shape;1161;p8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2" name="Google Shape;1162;p80"/>
          <p:cNvGrpSpPr/>
          <p:nvPr/>
        </p:nvGrpSpPr>
        <p:grpSpPr>
          <a:xfrm>
            <a:off x="-696258" y="-1193133"/>
            <a:ext cx="7178388" cy="12095887"/>
            <a:chOff x="0" y="-57150"/>
            <a:chExt cx="1890604" cy="3185748"/>
          </a:xfrm>
        </p:grpSpPr>
        <p:sp>
          <p:nvSpPr>
            <p:cNvPr id="1163" name="Google Shape;1163;p8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4" name="Google Shape;1164;p8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65" name="Google Shape;1165;p8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6" name="Google Shape;1166;p8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7" name="Google Shape;1167;p8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168" name="Google Shape;1168;p80"/>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1169" name="Google Shape;1169;p80"/>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Exit Assessment</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3" name="Shape 1173"/>
        <p:cNvGrpSpPr/>
        <p:nvPr/>
      </p:nvGrpSpPr>
      <p:grpSpPr>
        <a:xfrm>
          <a:off x="0" y="0"/>
          <a:ext cx="0" cy="0"/>
          <a:chOff x="0" y="0"/>
          <a:chExt cx="0" cy="0"/>
        </a:xfrm>
      </p:grpSpPr>
      <p:sp>
        <p:nvSpPr>
          <p:cNvPr id="1174" name="Google Shape;1174;p8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rPr>
              <a:t>Final Quiz (15 Questions)</a:t>
            </a:r>
            <a:endParaRPr/>
          </a:p>
        </p:txBody>
      </p:sp>
      <p:sp>
        <p:nvSpPr>
          <p:cNvPr id="1175" name="Google Shape;1175;p81"/>
          <p:cNvSpPr txBox="1"/>
          <p:nvPr>
            <p:ph idx="1" type="subTitle"/>
          </p:nvPr>
        </p:nvSpPr>
        <p:spPr>
          <a:xfrm>
            <a:off x="1013345" y="2589663"/>
            <a:ext cx="13220815" cy="1973005"/>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b="1">
              <a:solidFill>
                <a:schemeClr val="dk1"/>
              </a:solidFill>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    Format: </a:t>
            </a:r>
            <a:r>
              <a:rPr lang="en-US">
                <a:solidFill>
                  <a:schemeClr val="dk1"/>
                </a:solidFill>
              </a:rPr>
              <a:t>A short quiz to test comprehension of key module concepts.</a:t>
            </a:r>
            <a:endParaRPr/>
          </a:p>
        </p:txBody>
      </p:sp>
      <p:sp>
        <p:nvSpPr>
          <p:cNvPr id="1176" name="Google Shape;1176;p8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77" name="Google Shape;1177;p81"/>
          <p:cNvGrpSpPr/>
          <p:nvPr/>
        </p:nvGrpSpPr>
        <p:grpSpPr>
          <a:xfrm>
            <a:off x="790770" y="-112458"/>
            <a:ext cx="1427175" cy="786776"/>
            <a:chOff x="0" y="-38100"/>
            <a:chExt cx="373234" cy="205757"/>
          </a:xfrm>
        </p:grpSpPr>
        <p:sp>
          <p:nvSpPr>
            <p:cNvPr id="1178" name="Google Shape;1178;p8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9" name="Google Shape;1179;p8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0" name="Google Shape;1180;p81"/>
          <p:cNvGrpSpPr/>
          <p:nvPr/>
        </p:nvGrpSpPr>
        <p:grpSpPr>
          <a:xfrm>
            <a:off x="0" y="-112458"/>
            <a:ext cx="315272" cy="786776"/>
            <a:chOff x="0" y="-38100"/>
            <a:chExt cx="82450" cy="205757"/>
          </a:xfrm>
        </p:grpSpPr>
        <p:sp>
          <p:nvSpPr>
            <p:cNvPr id="1181" name="Google Shape;1181;p8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2" name="Google Shape;1182;p8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3" name="Google Shape;1183;p81"/>
          <p:cNvGrpSpPr/>
          <p:nvPr/>
        </p:nvGrpSpPr>
        <p:grpSpPr>
          <a:xfrm>
            <a:off x="0" y="1116904"/>
            <a:ext cx="503883" cy="1931922"/>
            <a:chOff x="0" y="-38100"/>
            <a:chExt cx="131775" cy="505235"/>
          </a:xfrm>
        </p:grpSpPr>
        <p:sp>
          <p:nvSpPr>
            <p:cNvPr id="1184" name="Google Shape;1184;p8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5" name="Google Shape;1185;p8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186" name="Google Shape;1186;p81"/>
          <p:cNvPicPr preferRelativeResize="0"/>
          <p:nvPr/>
        </p:nvPicPr>
        <p:blipFill rotWithShape="1">
          <a:blip r:embed="rId4">
            <a:alphaModFix/>
          </a:blip>
          <a:srcRect b="0" l="0" r="0" t="0"/>
          <a:stretch/>
        </p:blipFill>
        <p:spPr>
          <a:xfrm>
            <a:off x="2697516" y="5714593"/>
            <a:ext cx="13136808" cy="39343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 name="Google Shape;207;p2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 name="Google Shape;208;p2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9" name="Google Shape;209;p27"/>
          <p:cNvGrpSpPr/>
          <p:nvPr/>
        </p:nvGrpSpPr>
        <p:grpSpPr>
          <a:xfrm>
            <a:off x="6111849" y="2794410"/>
            <a:ext cx="7685891" cy="2168895"/>
            <a:chOff x="0" y="-47625"/>
            <a:chExt cx="1484188" cy="418826"/>
          </a:xfrm>
        </p:grpSpPr>
        <p:sp>
          <p:nvSpPr>
            <p:cNvPr id="210" name="Google Shape;210;p2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1" name="Google Shape;211;p2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2" name="Google Shape;212;p27"/>
          <p:cNvGrpSpPr/>
          <p:nvPr/>
        </p:nvGrpSpPr>
        <p:grpSpPr>
          <a:xfrm>
            <a:off x="-696258" y="-1193133"/>
            <a:ext cx="7178388" cy="12095887"/>
            <a:chOff x="0" y="-57150"/>
            <a:chExt cx="1890604" cy="3185748"/>
          </a:xfrm>
        </p:grpSpPr>
        <p:sp>
          <p:nvSpPr>
            <p:cNvPr id="213" name="Google Shape;213;p2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4" name="Google Shape;214;p2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15" name="Google Shape;215;p2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6" name="Google Shape;216;p2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7" name="Google Shape;217;p2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18" name="Google Shape;218;p27"/>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01</a:t>
            </a:r>
            <a:endParaRPr b="0" i="0" sz="1400" u="none" cap="none" strike="noStrike">
              <a:solidFill>
                <a:srgbClr val="000000"/>
              </a:solidFill>
              <a:latin typeface="Arial"/>
              <a:ea typeface="Arial"/>
              <a:cs typeface="Arial"/>
              <a:sym typeface="Arial"/>
            </a:endParaRPr>
          </a:p>
        </p:txBody>
      </p:sp>
      <p:sp>
        <p:nvSpPr>
          <p:cNvPr id="219" name="Google Shape;219;p27"/>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None/>
            </a:pPr>
            <a:r>
              <a:rPr b="0" i="0" lang="en-US" sz="2399" u="none" cap="none" strike="noStrike">
                <a:solidFill>
                  <a:srgbClr val="343434"/>
                </a:solidFill>
                <a:latin typeface="Arial"/>
                <a:ea typeface="Arial"/>
                <a:cs typeface="Arial"/>
                <a:sym typeface="Arial"/>
              </a:rPr>
              <a:t>Introduction to Information Literacy</a:t>
            </a:r>
            <a:endParaRPr b="0" i="0" sz="1400" u="none" cap="none" strike="noStrike">
              <a:solidFill>
                <a:srgbClr val="000000"/>
              </a:solidFill>
              <a:latin typeface="Arial"/>
              <a:ea typeface="Arial"/>
              <a:cs typeface="Arial"/>
              <a:sym typeface="Arial"/>
            </a:endParaRPr>
          </a:p>
        </p:txBody>
      </p:sp>
      <p:sp>
        <p:nvSpPr>
          <p:cNvPr id="220" name="Google Shape;220;p27"/>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Section 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0" name="Shape 1190"/>
        <p:cNvGrpSpPr/>
        <p:nvPr/>
      </p:nvGrpSpPr>
      <p:grpSpPr>
        <a:xfrm>
          <a:off x="0" y="0"/>
          <a:ext cx="0" cy="0"/>
          <a:chOff x="0" y="0"/>
          <a:chExt cx="0" cy="0"/>
        </a:xfrm>
      </p:grpSpPr>
      <p:sp>
        <p:nvSpPr>
          <p:cNvPr id="1191" name="Google Shape;1191;p8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rPr>
              <a:t>Self-Assessment Checklist </a:t>
            </a:r>
            <a:endParaRPr/>
          </a:p>
        </p:txBody>
      </p:sp>
      <p:sp>
        <p:nvSpPr>
          <p:cNvPr id="1192" name="Google Shape;1192;p82"/>
          <p:cNvSpPr txBox="1"/>
          <p:nvPr>
            <p:ph idx="1" type="subTitle"/>
          </p:nvPr>
        </p:nvSpPr>
        <p:spPr>
          <a:xfrm>
            <a:off x="1013345" y="2589663"/>
            <a:ext cx="10111855" cy="6859137"/>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b="1">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b="1" sz="92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4000">
                <a:solidFill>
                  <a:schemeClr val="dk1"/>
                </a:solidFill>
              </a:rPr>
              <a:t>Digital Self-Assessment Checklist (Likert Scale)</a:t>
            </a:r>
            <a:endParaRPr/>
          </a:p>
          <a:p>
            <a:pPr indent="-431800" lvl="0" marL="457200" rtl="0" algn="ctr">
              <a:lnSpc>
                <a:spcPct val="100000"/>
              </a:lnSpc>
              <a:spcBef>
                <a:spcPts val="640"/>
              </a:spcBef>
              <a:spcAft>
                <a:spcPts val="0"/>
              </a:spcAft>
              <a:buClr>
                <a:srgbClr val="888888"/>
              </a:buClr>
              <a:buSzPts val="3200"/>
              <a:buNone/>
            </a:pPr>
            <a:r>
              <a:t/>
            </a:r>
            <a:endParaRPr sz="4000">
              <a:solidFill>
                <a:schemeClr val="dk1"/>
              </a:solidFill>
            </a:endParaRPr>
          </a:p>
        </p:txBody>
      </p:sp>
      <p:sp>
        <p:nvSpPr>
          <p:cNvPr id="1193" name="Google Shape;1193;p8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94" name="Google Shape;1194;p82"/>
          <p:cNvGrpSpPr/>
          <p:nvPr/>
        </p:nvGrpSpPr>
        <p:grpSpPr>
          <a:xfrm>
            <a:off x="790770" y="-112458"/>
            <a:ext cx="1427175" cy="786776"/>
            <a:chOff x="0" y="-38100"/>
            <a:chExt cx="373234" cy="205757"/>
          </a:xfrm>
        </p:grpSpPr>
        <p:sp>
          <p:nvSpPr>
            <p:cNvPr id="1195" name="Google Shape;1195;p8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6" name="Google Shape;1196;p8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7" name="Google Shape;1197;p82"/>
          <p:cNvGrpSpPr/>
          <p:nvPr/>
        </p:nvGrpSpPr>
        <p:grpSpPr>
          <a:xfrm>
            <a:off x="0" y="-112458"/>
            <a:ext cx="315272" cy="786776"/>
            <a:chOff x="0" y="-38100"/>
            <a:chExt cx="82450" cy="205757"/>
          </a:xfrm>
        </p:grpSpPr>
        <p:sp>
          <p:nvSpPr>
            <p:cNvPr id="1198" name="Google Shape;1198;p8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9" name="Google Shape;1199;p8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00" name="Google Shape;1200;p82"/>
          <p:cNvGrpSpPr/>
          <p:nvPr/>
        </p:nvGrpSpPr>
        <p:grpSpPr>
          <a:xfrm>
            <a:off x="0" y="1116904"/>
            <a:ext cx="503883" cy="1931922"/>
            <a:chOff x="0" y="-38100"/>
            <a:chExt cx="131775" cy="505235"/>
          </a:xfrm>
        </p:grpSpPr>
        <p:sp>
          <p:nvSpPr>
            <p:cNvPr id="1201" name="Google Shape;1201;p8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2" name="Google Shape;1202;p8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03" name="Google Shape;1203;p82"/>
          <p:cNvPicPr preferRelativeResize="0"/>
          <p:nvPr/>
        </p:nvPicPr>
        <p:blipFill rotWithShape="1">
          <a:blip r:embed="rId4">
            <a:alphaModFix/>
          </a:blip>
          <a:srcRect b="0" l="0" r="0" t="0"/>
          <a:stretch/>
        </p:blipFill>
        <p:spPr>
          <a:xfrm>
            <a:off x="11827843" y="2589663"/>
            <a:ext cx="4324954" cy="5572903"/>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sp>
        <p:nvSpPr>
          <p:cNvPr id="1208" name="Google Shape;1208;p8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Scenario-Based Evaluation: "The Future-Forward Learning" Case Study</a:t>
            </a:r>
            <a:endParaRPr>
              <a:latin typeface="Bricolage Grotesque"/>
              <a:ea typeface="Bricolage Grotesque"/>
              <a:cs typeface="Bricolage Grotesque"/>
              <a:sym typeface="Bricolage Grotesque"/>
            </a:endParaRPr>
          </a:p>
        </p:txBody>
      </p:sp>
      <p:sp>
        <p:nvSpPr>
          <p:cNvPr id="1209" name="Google Shape;1209;p83"/>
          <p:cNvSpPr txBox="1"/>
          <p:nvPr>
            <p:ph idx="1" type="subTitle"/>
          </p:nvPr>
        </p:nvSpPr>
        <p:spPr>
          <a:xfrm>
            <a:off x="1013345" y="2589663"/>
            <a:ext cx="8252575" cy="7059304"/>
          </a:xfrm>
          <a:prstGeom prst="rect">
            <a:avLst/>
          </a:prstGeom>
          <a:noFill/>
          <a:ln>
            <a:noFill/>
          </a:ln>
        </p:spPr>
        <p:txBody>
          <a:bodyPr anchorCtr="0" anchor="t" bIns="45700" lIns="91425" spcFirstLastPara="1" rIns="91425" wrap="square" tIns="45700">
            <a:normAutofit fontScale="92500" lnSpcReduction="20000"/>
          </a:bodyPr>
          <a:lstStyle/>
          <a:p>
            <a:pPr indent="-431800" lvl="0" marL="457200" rtl="0" algn="ctr">
              <a:lnSpc>
                <a:spcPct val="100000"/>
              </a:lnSpc>
              <a:spcBef>
                <a:spcPts val="640"/>
              </a:spcBef>
              <a:spcAft>
                <a:spcPts val="0"/>
              </a:spcAft>
              <a:buClr>
                <a:srgbClr val="888888"/>
              </a:buClr>
              <a:buSzPct val="108108"/>
              <a:buNone/>
            </a:pPr>
            <a:r>
              <a:rPr lang="en-US">
                <a:solidFill>
                  <a:schemeClr val="dk1"/>
                </a:solidFill>
              </a:rPr>
              <a:t>An anonymous TikTok video goes viral, showing a teacher persona making a claim about a new "Future-Forward Learning" policy being implemented across all schools in your district. The video claims that this policy, which supposedly eliminates traditional grades in favor of "AI-generated feedback," is designed to prepare students for a "new world order." The video uses a highly emotional tone and includes a few screenshots of what appear to be official-looking documents, though they are blurry. The video ends by encouraging parents to "SHARE this now before it's too late!" and includes hashtags like #NoGradesNoControl and #FutureForwardLearning. The video has already been shared hundreds of times in parent groups and on other social media platforms.</a:t>
            </a:r>
            <a:endParaRPr/>
          </a:p>
        </p:txBody>
      </p:sp>
      <p:sp>
        <p:nvSpPr>
          <p:cNvPr id="1210" name="Google Shape;1210;p8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11" name="Google Shape;1211;p83"/>
          <p:cNvGrpSpPr/>
          <p:nvPr/>
        </p:nvGrpSpPr>
        <p:grpSpPr>
          <a:xfrm>
            <a:off x="790770" y="-112458"/>
            <a:ext cx="1427175" cy="786776"/>
            <a:chOff x="0" y="-38100"/>
            <a:chExt cx="373234" cy="205757"/>
          </a:xfrm>
        </p:grpSpPr>
        <p:sp>
          <p:nvSpPr>
            <p:cNvPr id="1212" name="Google Shape;1212;p8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3" name="Google Shape;1213;p8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4" name="Google Shape;1214;p83"/>
          <p:cNvGrpSpPr/>
          <p:nvPr/>
        </p:nvGrpSpPr>
        <p:grpSpPr>
          <a:xfrm>
            <a:off x="0" y="-112458"/>
            <a:ext cx="315272" cy="786776"/>
            <a:chOff x="0" y="-38100"/>
            <a:chExt cx="82450" cy="205757"/>
          </a:xfrm>
        </p:grpSpPr>
        <p:sp>
          <p:nvSpPr>
            <p:cNvPr id="1215" name="Google Shape;1215;p8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6" name="Google Shape;1216;p8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7" name="Google Shape;1217;p83"/>
          <p:cNvGrpSpPr/>
          <p:nvPr/>
        </p:nvGrpSpPr>
        <p:grpSpPr>
          <a:xfrm>
            <a:off x="0" y="1116904"/>
            <a:ext cx="503883" cy="1931922"/>
            <a:chOff x="0" y="-38100"/>
            <a:chExt cx="131775" cy="505235"/>
          </a:xfrm>
        </p:grpSpPr>
        <p:sp>
          <p:nvSpPr>
            <p:cNvPr id="1218" name="Google Shape;1218;p8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9" name="Google Shape;1219;p8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20" name="Google Shape;1220;p83"/>
          <p:cNvPicPr preferRelativeResize="0"/>
          <p:nvPr/>
        </p:nvPicPr>
        <p:blipFill rotWithShape="1">
          <a:blip r:embed="rId4">
            <a:alphaModFix/>
          </a:blip>
          <a:srcRect b="0" l="0" r="0" t="0"/>
          <a:stretch/>
        </p:blipFill>
        <p:spPr>
          <a:xfrm>
            <a:off x="10503783" y="2589663"/>
            <a:ext cx="5036552" cy="6523857"/>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4" name="Shape 1224"/>
        <p:cNvGrpSpPr/>
        <p:nvPr/>
      </p:nvGrpSpPr>
      <p:grpSpPr>
        <a:xfrm>
          <a:off x="0" y="0"/>
          <a:ext cx="0" cy="0"/>
          <a:chOff x="0" y="0"/>
          <a:chExt cx="0" cy="0"/>
        </a:xfrm>
      </p:grpSpPr>
      <p:sp>
        <p:nvSpPr>
          <p:cNvPr id="1225" name="Google Shape;1225;p8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Scenario-Based Evaluation: "The Future-Forward Learning" Case Study</a:t>
            </a:r>
            <a:endParaRPr>
              <a:latin typeface="Bricolage Grotesque"/>
              <a:ea typeface="Bricolage Grotesque"/>
              <a:cs typeface="Bricolage Grotesque"/>
              <a:sym typeface="Bricolage Grotesque"/>
            </a:endParaRPr>
          </a:p>
        </p:txBody>
      </p:sp>
      <p:sp>
        <p:nvSpPr>
          <p:cNvPr id="1226" name="Google Shape;1226;p84"/>
          <p:cNvSpPr txBox="1"/>
          <p:nvPr>
            <p:ph idx="1" type="subTitle"/>
          </p:nvPr>
        </p:nvSpPr>
        <p:spPr>
          <a:xfrm>
            <a:off x="1013345" y="2589663"/>
            <a:ext cx="8252575" cy="7059304"/>
          </a:xfrm>
          <a:prstGeom prst="rect">
            <a:avLst/>
          </a:prstGeom>
          <a:noFill/>
          <a:ln>
            <a:noFill/>
          </a:ln>
        </p:spPr>
        <p:txBody>
          <a:bodyPr anchorCtr="0" anchor="t" bIns="45700" lIns="91425" spcFirstLastPara="1" rIns="91425" wrap="square" tIns="45700">
            <a:normAutofit fontScale="92500" lnSpcReduction="20000"/>
          </a:bodyPr>
          <a:lstStyle/>
          <a:p>
            <a:pPr indent="-431800" lvl="0" marL="457200" rtl="0" algn="ctr">
              <a:lnSpc>
                <a:spcPct val="100000"/>
              </a:lnSpc>
              <a:spcBef>
                <a:spcPts val="640"/>
              </a:spcBef>
              <a:spcAft>
                <a:spcPts val="0"/>
              </a:spcAft>
              <a:buClr>
                <a:srgbClr val="888888"/>
              </a:buClr>
              <a:buSzPct val="108108"/>
              <a:buNone/>
            </a:pPr>
            <a:r>
              <a:rPr b="1" lang="en-US">
                <a:solidFill>
                  <a:schemeClr val="dk1"/>
                </a:solidFill>
              </a:rPr>
              <a:t>A. Accessing the Scenario </a:t>
            </a:r>
            <a:endParaRPr>
              <a:solidFill>
                <a:schemeClr val="dk1"/>
              </a:solidFill>
            </a:endParaRPr>
          </a:p>
          <a:p>
            <a:pPr indent="-431800" lvl="0" marL="457200" rtl="0" algn="ctr">
              <a:lnSpc>
                <a:spcPct val="100000"/>
              </a:lnSpc>
              <a:spcBef>
                <a:spcPts val="640"/>
              </a:spcBef>
              <a:spcAft>
                <a:spcPts val="0"/>
              </a:spcAft>
              <a:buClr>
                <a:srgbClr val="888888"/>
              </a:buClr>
              <a:buSzPct val="108108"/>
              <a:buNone/>
            </a:pPr>
            <a:r>
              <a:rPr lang="en-US">
                <a:solidFill>
                  <a:schemeClr val="dk1"/>
                </a:solidFill>
              </a:rPr>
              <a:t>The participants read the "Future-Forward Learning" scenario on the wiki page </a:t>
            </a:r>
            <a:endParaRPr/>
          </a:p>
          <a:p>
            <a:pPr indent="-431800" lvl="0" marL="457200" rtl="0" algn="ctr">
              <a:lnSpc>
                <a:spcPct val="100000"/>
              </a:lnSpc>
              <a:spcBef>
                <a:spcPts val="640"/>
              </a:spcBef>
              <a:spcAft>
                <a:spcPts val="0"/>
              </a:spcAft>
              <a:buClr>
                <a:srgbClr val="888888"/>
              </a:buClr>
              <a:buSzPct val="108108"/>
              <a:buNone/>
            </a:pPr>
            <a:r>
              <a:rPr lang="en-US">
                <a:solidFill>
                  <a:schemeClr val="dk1"/>
                </a:solidFill>
              </a:rPr>
              <a:t>They are directed to their group's wiki page to begin the collaborative task.</a:t>
            </a:r>
            <a:endParaRPr/>
          </a:p>
          <a:p>
            <a:pPr indent="-431800" lvl="0" marL="457200" rtl="0" algn="ctr">
              <a:lnSpc>
                <a:spcPct val="100000"/>
              </a:lnSpc>
              <a:spcBef>
                <a:spcPts val="640"/>
              </a:spcBef>
              <a:spcAft>
                <a:spcPts val="0"/>
              </a:spcAft>
              <a:buClr>
                <a:srgbClr val="888888"/>
              </a:buClr>
              <a:buSzPct val="108108"/>
              <a:buNone/>
            </a:pPr>
            <a:r>
              <a:rPr b="1" lang="en-US">
                <a:solidFill>
                  <a:schemeClr val="dk1"/>
                </a:solidFill>
              </a:rPr>
              <a:t>B. Group Work on the Wiki </a:t>
            </a:r>
            <a:endParaRPr>
              <a:solidFill>
                <a:schemeClr val="dk1"/>
              </a:solidFill>
            </a:endParaRPr>
          </a:p>
          <a:p>
            <a:pPr indent="-431800" lvl="0" marL="457200" rtl="0" algn="ctr">
              <a:lnSpc>
                <a:spcPct val="100000"/>
              </a:lnSpc>
              <a:spcBef>
                <a:spcPts val="640"/>
              </a:spcBef>
              <a:spcAft>
                <a:spcPts val="0"/>
              </a:spcAft>
              <a:buClr>
                <a:srgbClr val="888888"/>
              </a:buClr>
              <a:buSzPct val="108108"/>
              <a:buNone/>
            </a:pPr>
            <a:r>
              <a:rPr lang="en-US">
                <a:solidFill>
                  <a:schemeClr val="dk1"/>
                </a:solidFill>
              </a:rPr>
              <a:t>Group members access their shared wiki page.</a:t>
            </a:r>
            <a:endParaRPr/>
          </a:p>
          <a:p>
            <a:pPr indent="-406400" lvl="1" marL="914400" rtl="0" algn="ctr">
              <a:lnSpc>
                <a:spcPct val="100000"/>
              </a:lnSpc>
              <a:spcBef>
                <a:spcPts val="560"/>
              </a:spcBef>
              <a:spcAft>
                <a:spcPts val="0"/>
              </a:spcAft>
              <a:buSzPct val="108108"/>
              <a:buNone/>
            </a:pPr>
            <a:r>
              <a:rPr b="1" lang="en-US">
                <a:solidFill>
                  <a:schemeClr val="dk1"/>
                </a:solidFill>
              </a:rPr>
              <a:t>Task 1 (Individual Contribution):</a:t>
            </a:r>
            <a:r>
              <a:rPr lang="en-US">
                <a:solidFill>
                  <a:schemeClr val="dk1"/>
                </a:solidFill>
              </a:rPr>
              <a:t> Each member can add bullet points under "Identify Misleading Elements" as they find them.</a:t>
            </a:r>
            <a:endParaRPr/>
          </a:p>
          <a:p>
            <a:pPr indent="-406400" lvl="1" marL="914400" rtl="0" algn="ctr">
              <a:lnSpc>
                <a:spcPct val="100000"/>
              </a:lnSpc>
              <a:spcBef>
                <a:spcPts val="560"/>
              </a:spcBef>
              <a:spcAft>
                <a:spcPts val="0"/>
              </a:spcAft>
              <a:buSzPct val="108108"/>
              <a:buNone/>
            </a:pPr>
            <a:r>
              <a:rPr b="1" lang="en-US">
                <a:solidFill>
                  <a:schemeClr val="dk1"/>
                </a:solidFill>
              </a:rPr>
              <a:t>Task 2 (Collaborative Outline):</a:t>
            </a:r>
            <a:r>
              <a:rPr lang="en-US">
                <a:solidFill>
                  <a:schemeClr val="dk1"/>
                </a:solidFill>
              </a:rPr>
              <a:t> They discuss their verification strategies in a separate, dedicated Moodle forum for the group (or within the wiki itself) and then collaboratively write the final plan on the wiki page.</a:t>
            </a:r>
            <a:endParaRPr/>
          </a:p>
          <a:p>
            <a:pPr indent="-406400" lvl="1" marL="914400" rtl="0" algn="ctr">
              <a:lnSpc>
                <a:spcPct val="100000"/>
              </a:lnSpc>
              <a:spcBef>
                <a:spcPts val="560"/>
              </a:spcBef>
              <a:spcAft>
                <a:spcPts val="0"/>
              </a:spcAft>
              <a:buSzPct val="108108"/>
              <a:buNone/>
            </a:pPr>
            <a:r>
              <a:rPr b="1" lang="en-US">
                <a:solidFill>
                  <a:schemeClr val="dk1"/>
                </a:solidFill>
              </a:rPr>
              <a:t>Task 3 (Collaborative Drafting):</a:t>
            </a:r>
            <a:r>
              <a:rPr lang="en-US">
                <a:solidFill>
                  <a:schemeClr val="dk1"/>
                </a:solidFill>
              </a:rPr>
              <a:t> The group discusses a role-specific response and drafts their two-step plan.</a:t>
            </a:r>
            <a:endParaRPr/>
          </a:p>
        </p:txBody>
      </p:sp>
      <p:sp>
        <p:nvSpPr>
          <p:cNvPr id="1227" name="Google Shape;1227;p8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28" name="Google Shape;1228;p84"/>
          <p:cNvGrpSpPr/>
          <p:nvPr/>
        </p:nvGrpSpPr>
        <p:grpSpPr>
          <a:xfrm>
            <a:off x="790770" y="-112458"/>
            <a:ext cx="1427175" cy="786776"/>
            <a:chOff x="0" y="-38100"/>
            <a:chExt cx="373234" cy="205757"/>
          </a:xfrm>
        </p:grpSpPr>
        <p:sp>
          <p:nvSpPr>
            <p:cNvPr id="1229" name="Google Shape;1229;p8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0" name="Google Shape;1230;p8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31" name="Google Shape;1231;p84"/>
          <p:cNvGrpSpPr/>
          <p:nvPr/>
        </p:nvGrpSpPr>
        <p:grpSpPr>
          <a:xfrm>
            <a:off x="0" y="-112458"/>
            <a:ext cx="315272" cy="786776"/>
            <a:chOff x="0" y="-38100"/>
            <a:chExt cx="82450" cy="205757"/>
          </a:xfrm>
        </p:grpSpPr>
        <p:sp>
          <p:nvSpPr>
            <p:cNvPr id="1232" name="Google Shape;1232;p8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3" name="Google Shape;1233;p8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34" name="Google Shape;1234;p84"/>
          <p:cNvGrpSpPr/>
          <p:nvPr/>
        </p:nvGrpSpPr>
        <p:grpSpPr>
          <a:xfrm>
            <a:off x="0" y="1116904"/>
            <a:ext cx="503883" cy="1931922"/>
            <a:chOff x="0" y="-38100"/>
            <a:chExt cx="131775" cy="505235"/>
          </a:xfrm>
        </p:grpSpPr>
        <p:sp>
          <p:nvSpPr>
            <p:cNvPr id="1235" name="Google Shape;1235;p8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6" name="Google Shape;1236;p8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37" name="Google Shape;1237;p84"/>
          <p:cNvPicPr preferRelativeResize="0"/>
          <p:nvPr/>
        </p:nvPicPr>
        <p:blipFill rotWithShape="1">
          <a:blip r:embed="rId4">
            <a:alphaModFix/>
          </a:blip>
          <a:srcRect b="0" l="0" r="0" t="0"/>
          <a:stretch/>
        </p:blipFill>
        <p:spPr>
          <a:xfrm>
            <a:off x="12040490" y="2372932"/>
            <a:ext cx="4793639" cy="6517067"/>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1" name="Shape 1241"/>
        <p:cNvGrpSpPr/>
        <p:nvPr/>
      </p:nvGrpSpPr>
      <p:grpSpPr>
        <a:xfrm>
          <a:off x="0" y="0"/>
          <a:ext cx="0" cy="0"/>
          <a:chOff x="0" y="0"/>
          <a:chExt cx="0" cy="0"/>
        </a:xfrm>
      </p:grpSpPr>
      <p:sp>
        <p:nvSpPr>
          <p:cNvPr id="1242" name="Google Shape;1242;p85"/>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3" name="Google Shape;1243;p85"/>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5"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44" name="Google Shape;1244;p85"/>
          <p:cNvGrpSpPr/>
          <p:nvPr/>
        </p:nvGrpSpPr>
        <p:grpSpPr>
          <a:xfrm>
            <a:off x="0" y="-667518"/>
            <a:ext cx="18288000" cy="2175810"/>
            <a:chOff x="0" y="-57150"/>
            <a:chExt cx="4999969" cy="573053"/>
          </a:xfrm>
        </p:grpSpPr>
        <p:sp>
          <p:nvSpPr>
            <p:cNvPr id="1245" name="Google Shape;1245;p85"/>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6" name="Google Shape;1246;p85"/>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47" name="Google Shape;1247;p85"/>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8" name="Google Shape;1248;p85"/>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9" name="Google Shape;1249;p85"/>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0" name="Google Shape;1250;p85"/>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DRONE PROJECT</a:t>
            </a:r>
            <a:endParaRPr b="0" i="0" sz="1400" u="none" cap="none" strike="noStrike">
              <a:solidFill>
                <a:srgbClr val="000000"/>
              </a:solidFill>
              <a:latin typeface="Arial"/>
              <a:ea typeface="Arial"/>
              <a:cs typeface="Arial"/>
              <a:sym typeface="Arial"/>
            </a:endParaRPr>
          </a:p>
        </p:txBody>
      </p:sp>
      <p:sp>
        <p:nvSpPr>
          <p:cNvPr id="1251" name="Google Shape;1251;p85"/>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252" name="Google Shape;1252;p85"/>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253" name="Google Shape;1253;p85"/>
          <p:cNvSpPr txBox="1"/>
          <p:nvPr/>
        </p:nvSpPr>
        <p:spPr>
          <a:xfrm>
            <a:off x="8799505" y="5442531"/>
            <a:ext cx="8459700" cy="1736400"/>
          </a:xfrm>
          <a:prstGeom prst="rect">
            <a:avLst/>
          </a:prstGeom>
          <a:noFill/>
          <a:ln>
            <a:noFill/>
          </a:ln>
        </p:spPr>
        <p:txBody>
          <a:bodyPr anchorCtr="0" anchor="t" bIns="0" lIns="0" spcFirstLastPara="1" rIns="0" wrap="square" tIns="0">
            <a:spAutoFit/>
          </a:bodyPr>
          <a:lstStyle/>
          <a:p>
            <a:pPr indent="0" lvl="0" marL="0" rtl="0" algn="l">
              <a:lnSpc>
                <a:spcPct val="115000"/>
              </a:lnSpc>
              <a:spcBef>
                <a:spcPts val="0"/>
              </a:spcBef>
              <a:spcAft>
                <a:spcPts val="0"/>
              </a:spcAft>
              <a:buClr>
                <a:schemeClr val="dk1"/>
              </a:buClr>
              <a:buSzPts val="1100"/>
              <a:buFont typeface="Arial"/>
              <a:buNone/>
            </a:pPr>
            <a:r>
              <a:rPr lang="en-US" sz="6000">
                <a:solidFill>
                  <a:srgbClr val="4D5156"/>
                </a:solidFill>
                <a:highlight>
                  <a:srgbClr val="FFFFFF"/>
                </a:highlight>
                <a:uFill>
                  <a:noFill/>
                </a:uFill>
                <a:latin typeface="Calibri"/>
                <a:ea typeface="Calibri"/>
                <a:cs typeface="Calibri"/>
                <a:sym typeface="Calibri"/>
                <a:hlinkClick r:id="rId8">
                  <a:extLst>
                    <a:ext uri="{A12FA001-AC4F-418D-AE19-62706E023703}">
                      <ahyp:hlinkClr val="tx"/>
                    </a:ext>
                  </a:extLst>
                </a:hlinkClick>
              </a:rPr>
              <a:t>https://mydroneproject.eu</a:t>
            </a:r>
            <a:endParaRPr sz="6000">
              <a:solidFill>
                <a:srgbClr val="4D5156"/>
              </a:solidFill>
              <a:highlight>
                <a:srgbClr val="FFFFFF"/>
              </a:highlight>
              <a:uFill>
                <a:noFill/>
              </a:uFill>
              <a:latin typeface="Calibri"/>
              <a:ea typeface="Calibri"/>
              <a:cs typeface="Calibri"/>
              <a:sym typeface="Calibri"/>
              <a:hlinkClick r:id="rId9">
                <a:extLst>
                  <a:ext uri="{A12FA001-AC4F-418D-AE19-62706E023703}">
                    <ahyp:hlinkClr val="tx"/>
                  </a:ext>
                </a:extLst>
              </a:hlinkClick>
            </a:endParaRPr>
          </a:p>
          <a:p>
            <a:pPr indent="0" lvl="0" marL="0" marR="0" rtl="0" algn="r">
              <a:lnSpc>
                <a:spcPct val="100000"/>
              </a:lnSpc>
              <a:spcBef>
                <a:spcPts val="0"/>
              </a:spcBef>
              <a:spcAft>
                <a:spcPts val="0"/>
              </a:spcAft>
              <a:buClr>
                <a:srgbClr val="000000"/>
              </a:buClr>
              <a:buSzPts val="4381"/>
              <a:buFont typeface="Arial"/>
              <a:buNone/>
            </a:pPr>
            <a:r>
              <a:t/>
            </a:r>
            <a:endParaRPr sz="4381">
              <a:solidFill>
                <a:srgbClr val="343434"/>
              </a:solidFill>
              <a:latin typeface="Bricolage Grotesque"/>
              <a:ea typeface="Bricolage Grotesque"/>
              <a:cs typeface="Bricolage Grotesque"/>
              <a:sym typeface="Bricolage Grotesque"/>
            </a:endParaRPr>
          </a:p>
        </p:txBody>
      </p:sp>
      <p:sp>
        <p:nvSpPr>
          <p:cNvPr id="1254" name="Google Shape;1254;p85"/>
          <p:cNvSpPr txBox="1"/>
          <p:nvPr/>
        </p:nvSpPr>
        <p:spPr>
          <a:xfrm>
            <a:off x="1150886" y="8873141"/>
            <a:ext cx="3455295"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Presented By:</a:t>
            </a:r>
            <a:endParaRPr b="0" i="0" sz="1400" u="none" cap="none" strike="noStrike">
              <a:solidFill>
                <a:srgbClr val="000000"/>
              </a:solidFill>
              <a:latin typeface="Arial"/>
              <a:ea typeface="Arial"/>
              <a:cs typeface="Arial"/>
              <a:sym typeface="Arial"/>
            </a:endParaRPr>
          </a:p>
        </p:txBody>
      </p:sp>
      <p:sp>
        <p:nvSpPr>
          <p:cNvPr id="1255" name="Google Shape;1255;p85"/>
          <p:cNvSpPr txBox="1"/>
          <p:nvPr/>
        </p:nvSpPr>
        <p:spPr>
          <a:xfrm>
            <a:off x="4436135" y="8873141"/>
            <a:ext cx="2454716"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UNIC</a:t>
            </a:r>
            <a:endParaRPr b="0" i="0" sz="1400" u="none" cap="none" strike="noStrike">
              <a:solidFill>
                <a:srgbClr val="000000"/>
              </a:solidFill>
              <a:latin typeface="Arial"/>
              <a:ea typeface="Arial"/>
              <a:cs typeface="Arial"/>
              <a:sym typeface="Arial"/>
            </a:endParaRPr>
          </a:p>
        </p:txBody>
      </p:sp>
      <p:sp>
        <p:nvSpPr>
          <p:cNvPr id="1256" name="Google Shape;1256;p85"/>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Information Literacy - Identifying and engaging with information</a:t>
            </a:r>
            <a:endParaRPr/>
          </a:p>
        </p:txBody>
      </p:sp>
      <p:sp>
        <p:nvSpPr>
          <p:cNvPr id="226" name="Google Shape;226;p28"/>
          <p:cNvSpPr txBox="1"/>
          <p:nvPr>
            <p:ph idx="1" type="subTitle"/>
          </p:nvPr>
        </p:nvSpPr>
        <p:spPr>
          <a:xfrm>
            <a:off x="3639670" y="3048822"/>
            <a:ext cx="11905129" cy="1832950"/>
          </a:xfrm>
          <a:prstGeom prst="rect">
            <a:avLst/>
          </a:prstGeom>
          <a:noFill/>
          <a:ln>
            <a:noFill/>
          </a:ln>
        </p:spPr>
        <p:txBody>
          <a:bodyPr anchorCtr="0" anchor="t" bIns="45700" lIns="91425" spcFirstLastPara="1" rIns="91425" wrap="square" tIns="45700">
            <a:noAutofit/>
          </a:bodyPr>
          <a:lstStyle/>
          <a:p>
            <a:pPr indent="-254000" lvl="0" marL="482600" rtl="0" algn="l">
              <a:lnSpc>
                <a:spcPct val="100000"/>
              </a:lnSpc>
              <a:spcBef>
                <a:spcPts val="640"/>
              </a:spcBef>
              <a:spcAft>
                <a:spcPts val="0"/>
              </a:spcAft>
              <a:buSzPts val="3200"/>
              <a:buFont typeface="Noto Sans Symbols"/>
              <a:buNone/>
            </a:pPr>
            <a:r>
              <a:t/>
            </a:r>
            <a:endParaRPr sz="4000">
              <a:solidFill>
                <a:schemeClr val="dk1"/>
              </a:solidFill>
              <a:latin typeface="Calibri"/>
              <a:ea typeface="Calibri"/>
              <a:cs typeface="Calibri"/>
              <a:sym typeface="Calibri"/>
            </a:endParaRPr>
          </a:p>
          <a:p>
            <a:pPr indent="-457200" lvl="0" marL="482600" rtl="0" algn="l">
              <a:lnSpc>
                <a:spcPct val="100000"/>
              </a:lnSpc>
              <a:spcBef>
                <a:spcPts val="640"/>
              </a:spcBef>
              <a:spcAft>
                <a:spcPts val="0"/>
              </a:spcAft>
              <a:buSzPts val="3200"/>
              <a:buFont typeface="Noto Sans Symbols"/>
              <a:buChar char="⮚"/>
            </a:pPr>
            <a:r>
              <a:rPr lang="en-US" sz="4000">
                <a:solidFill>
                  <a:schemeClr val="dk1"/>
                </a:solidFill>
                <a:latin typeface="Calibri"/>
                <a:ea typeface="Calibri"/>
                <a:cs typeface="Calibri"/>
                <a:sym typeface="Calibri"/>
              </a:rPr>
              <a:t>In our digital age, we're constantly bombarded with information. But how much of it can we truly trust?</a:t>
            </a:r>
            <a:endParaRPr sz="4000">
              <a:solidFill>
                <a:schemeClr val="dk1"/>
              </a:solidFill>
              <a:latin typeface="Calibri"/>
              <a:ea typeface="Calibri"/>
              <a:cs typeface="Calibri"/>
              <a:sym typeface="Calibri"/>
            </a:endParaRPr>
          </a:p>
        </p:txBody>
      </p:sp>
      <p:sp>
        <p:nvSpPr>
          <p:cNvPr id="227" name="Google Shape;227;p2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28" name="Google Shape;228;p28"/>
          <p:cNvGrpSpPr/>
          <p:nvPr/>
        </p:nvGrpSpPr>
        <p:grpSpPr>
          <a:xfrm>
            <a:off x="790770" y="-112458"/>
            <a:ext cx="1427175" cy="786776"/>
            <a:chOff x="0" y="-38100"/>
            <a:chExt cx="373234" cy="205757"/>
          </a:xfrm>
        </p:grpSpPr>
        <p:sp>
          <p:nvSpPr>
            <p:cNvPr id="229" name="Google Shape;229;p2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0" name="Google Shape;230;p2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1" name="Google Shape;231;p28"/>
          <p:cNvGrpSpPr/>
          <p:nvPr/>
        </p:nvGrpSpPr>
        <p:grpSpPr>
          <a:xfrm>
            <a:off x="0" y="-112458"/>
            <a:ext cx="315272" cy="786776"/>
            <a:chOff x="0" y="-38100"/>
            <a:chExt cx="82450" cy="205757"/>
          </a:xfrm>
        </p:grpSpPr>
        <p:sp>
          <p:nvSpPr>
            <p:cNvPr id="232" name="Google Shape;232;p2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3" name="Google Shape;233;p2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4" name="Google Shape;234;p28"/>
          <p:cNvGrpSpPr/>
          <p:nvPr/>
        </p:nvGrpSpPr>
        <p:grpSpPr>
          <a:xfrm>
            <a:off x="0" y="1116904"/>
            <a:ext cx="503883" cy="1931922"/>
            <a:chOff x="0" y="-38100"/>
            <a:chExt cx="131775" cy="505235"/>
          </a:xfrm>
        </p:grpSpPr>
        <p:sp>
          <p:nvSpPr>
            <p:cNvPr id="235" name="Google Shape;235;p2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6" name="Google Shape;236;p2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37" name="Google Shape;237;p28"/>
          <p:cNvPicPr preferRelativeResize="0"/>
          <p:nvPr/>
        </p:nvPicPr>
        <p:blipFill rotWithShape="1">
          <a:blip r:embed="rId4">
            <a:alphaModFix/>
          </a:blip>
          <a:srcRect b="0" l="0" r="0" t="0"/>
          <a:stretch/>
        </p:blipFill>
        <p:spPr>
          <a:xfrm rot="5400000">
            <a:off x="7453973" y="-547030"/>
            <a:ext cx="3380059" cy="1828800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9"/>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1: Truth or Trash?</a:t>
            </a:r>
            <a:endParaRPr b="1"/>
          </a:p>
        </p:txBody>
      </p:sp>
      <p:sp>
        <p:nvSpPr>
          <p:cNvPr id="243" name="Google Shape;243;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44" name="Google Shape;244;p29"/>
          <p:cNvGrpSpPr/>
          <p:nvPr/>
        </p:nvGrpSpPr>
        <p:grpSpPr>
          <a:xfrm>
            <a:off x="790770" y="-112458"/>
            <a:ext cx="1427175" cy="786776"/>
            <a:chOff x="0" y="-38100"/>
            <a:chExt cx="373234" cy="205757"/>
          </a:xfrm>
        </p:grpSpPr>
        <p:sp>
          <p:nvSpPr>
            <p:cNvPr id="245" name="Google Shape;245;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 name="Google Shape;246;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7" name="Google Shape;247;p29"/>
          <p:cNvGrpSpPr/>
          <p:nvPr/>
        </p:nvGrpSpPr>
        <p:grpSpPr>
          <a:xfrm>
            <a:off x="0" y="-112458"/>
            <a:ext cx="315272" cy="786776"/>
            <a:chOff x="0" y="-38100"/>
            <a:chExt cx="82450" cy="205757"/>
          </a:xfrm>
        </p:grpSpPr>
        <p:sp>
          <p:nvSpPr>
            <p:cNvPr id="248" name="Google Shape;248;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 name="Google Shape;249;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0" name="Google Shape;250;p29"/>
          <p:cNvGrpSpPr/>
          <p:nvPr/>
        </p:nvGrpSpPr>
        <p:grpSpPr>
          <a:xfrm>
            <a:off x="0" y="1116904"/>
            <a:ext cx="503883" cy="1931922"/>
            <a:chOff x="0" y="-38100"/>
            <a:chExt cx="131775" cy="505235"/>
          </a:xfrm>
        </p:grpSpPr>
        <p:sp>
          <p:nvSpPr>
            <p:cNvPr id="251" name="Google Shape;251;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 name="Google Shape;252;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53" name="Google Shape;253;p29"/>
          <p:cNvPicPr preferRelativeResize="0"/>
          <p:nvPr/>
        </p:nvPicPr>
        <p:blipFill rotWithShape="1">
          <a:blip r:embed="rId4">
            <a:alphaModFix/>
          </a:blip>
          <a:srcRect b="0" l="0" r="0" t="0"/>
          <a:stretch/>
        </p:blipFill>
        <p:spPr>
          <a:xfrm>
            <a:off x="790770" y="3981034"/>
            <a:ext cx="4972332" cy="2796877"/>
          </a:xfrm>
          <a:prstGeom prst="rect">
            <a:avLst/>
          </a:prstGeom>
          <a:noFill/>
          <a:ln>
            <a:noFill/>
          </a:ln>
        </p:spPr>
      </p:pic>
      <p:sp>
        <p:nvSpPr>
          <p:cNvPr id="254" name="Google Shape;254;p29"/>
          <p:cNvSpPr/>
          <p:nvPr/>
        </p:nvSpPr>
        <p:spPr>
          <a:xfrm>
            <a:off x="7391400" y="2271250"/>
            <a:ext cx="9626600" cy="59400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3800" u="none" cap="none" strike="noStrike">
                <a:solidFill>
                  <a:schemeClr val="dk1"/>
                </a:solidFill>
                <a:latin typeface="Calibri"/>
                <a:ea typeface="Calibri"/>
                <a:cs typeface="Calibri"/>
                <a:sym typeface="Calibri"/>
              </a:rPr>
              <a:t>Goal: To raise awareness of how easily misinformation can be believed and to introduce the key competencies of information literacy in a self-paced format.</a:t>
            </a:r>
            <a:endParaRPr/>
          </a:p>
          <a:p>
            <a:pPr indent="0" lvl="0" marL="0" marR="0" rtl="0" algn="l">
              <a:lnSpc>
                <a:spcPct val="100000"/>
              </a:lnSpc>
              <a:spcBef>
                <a:spcPts val="0"/>
              </a:spcBef>
              <a:spcAft>
                <a:spcPts val="0"/>
              </a:spcAft>
              <a:buNone/>
            </a:pPr>
            <a:r>
              <a:t/>
            </a:r>
            <a:endParaRPr b="0" i="0" sz="3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rPr b="0" i="0" lang="en-US" sz="3800" u="none" cap="none" strike="noStrike">
                <a:solidFill>
                  <a:srgbClr val="000000"/>
                </a:solidFill>
                <a:latin typeface="Calibri"/>
                <a:ea typeface="Calibri"/>
                <a:cs typeface="Calibri"/>
                <a:sym typeface="Calibri"/>
              </a:rPr>
              <a:t>For each headline or post, participants vote whether it is "Truth" or "Trash.</a:t>
            </a:r>
            <a:endParaRPr/>
          </a:p>
          <a:p>
            <a:pPr indent="0" lvl="0" marL="0" marR="0" rtl="0" algn="l">
              <a:lnSpc>
                <a:spcPct val="100000"/>
              </a:lnSpc>
              <a:spcBef>
                <a:spcPts val="0"/>
              </a:spcBef>
              <a:spcAft>
                <a:spcPts val="0"/>
              </a:spcAft>
              <a:buNone/>
            </a:pPr>
            <a:r>
              <a:t/>
            </a:r>
            <a:endParaRPr b="0" i="0" sz="3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rPr b="0" i="0" lang="en-US" sz="3800" u="none" cap="none" strike="noStrike">
                <a:solidFill>
                  <a:srgbClr val="000000"/>
                </a:solidFill>
                <a:latin typeface="Calibri"/>
                <a:ea typeface="Calibri"/>
                <a:cs typeface="Calibri"/>
                <a:sym typeface="Calibri"/>
              </a:rPr>
              <a:t>After completing the interactive quiz, participants receive feedback with their score.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0"/>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Activity 1: Truth or Trash?</a:t>
            </a:r>
            <a:endParaRPr b="1"/>
          </a:p>
        </p:txBody>
      </p:sp>
      <p:sp>
        <p:nvSpPr>
          <p:cNvPr id="260" name="Google Shape;260;p30"/>
          <p:cNvSpPr txBox="1"/>
          <p:nvPr>
            <p:ph idx="1" type="subTitle"/>
          </p:nvPr>
        </p:nvSpPr>
        <p:spPr>
          <a:xfrm>
            <a:off x="5780741" y="2556254"/>
            <a:ext cx="11901650" cy="5356832"/>
          </a:xfrm>
          <a:prstGeom prst="rect">
            <a:avLst/>
          </a:prstGeom>
          <a:noFill/>
          <a:ln>
            <a:noFill/>
          </a:ln>
        </p:spPr>
        <p:txBody>
          <a:bodyPr anchorCtr="0" anchor="t" bIns="45700" lIns="91425" spcFirstLastPara="1" rIns="91425" wrap="square" tIns="45700">
            <a:normAutofit fontScale="85000" lnSpcReduction="10000"/>
          </a:bodyPr>
          <a:lstStyle/>
          <a:p>
            <a:pPr indent="-431800" lvl="0" marL="457200" rtl="0" algn="ctr">
              <a:lnSpc>
                <a:spcPct val="100000"/>
              </a:lnSpc>
              <a:spcBef>
                <a:spcPts val="640"/>
              </a:spcBef>
              <a:spcAft>
                <a:spcPts val="0"/>
              </a:spcAft>
              <a:buClr>
                <a:srgbClr val="888888"/>
              </a:buClr>
              <a:buSzPct val="117647"/>
              <a:buNone/>
            </a:pPr>
            <a:r>
              <a:rPr lang="en-US">
                <a:solidFill>
                  <a:schemeClr val="dk1"/>
                </a:solidFill>
              </a:rPr>
              <a:t>"NASA Confirms Earth Will Experience 6 Days of Total Darkness in November 2025!“</a:t>
            </a:r>
            <a:endParaRPr/>
          </a:p>
          <a:p>
            <a:pPr indent="-431800" lvl="0" marL="457200" rtl="0" algn="ctr">
              <a:lnSpc>
                <a:spcPct val="100000"/>
              </a:lnSpc>
              <a:spcBef>
                <a:spcPts val="640"/>
              </a:spcBef>
              <a:spcAft>
                <a:spcPts val="0"/>
              </a:spcAft>
              <a:buClr>
                <a:srgbClr val="888888"/>
              </a:buClr>
              <a:buSzPct val="117647"/>
              <a:buNone/>
            </a:pPr>
            <a:r>
              <a:t/>
            </a:r>
            <a:endParaRPr>
              <a:solidFill>
                <a:schemeClr val="dk1"/>
              </a:solidFill>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"Drinking Lemon Water Cures Cancer, Scientists Say.“</a:t>
            </a:r>
            <a:endParaRPr/>
          </a:p>
          <a:p>
            <a:pPr indent="-431800" lvl="0" marL="457200" rtl="0" algn="ctr">
              <a:lnSpc>
                <a:spcPct val="100000"/>
              </a:lnSpc>
              <a:spcBef>
                <a:spcPts val="640"/>
              </a:spcBef>
              <a:spcAft>
                <a:spcPts val="0"/>
              </a:spcAft>
              <a:buClr>
                <a:srgbClr val="888888"/>
              </a:buClr>
              <a:buSzPct val="117647"/>
              <a:buNone/>
            </a:pPr>
            <a:r>
              <a:t/>
            </a:r>
            <a:endParaRPr>
              <a:solidFill>
                <a:schemeClr val="dk1"/>
              </a:solidFill>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“UN Declares Internet Access a Basic Human Right.“</a:t>
            </a:r>
            <a:endParaRPr/>
          </a:p>
          <a:p>
            <a:pPr indent="-431800" lvl="0" marL="457200" rtl="0" algn="ctr">
              <a:lnSpc>
                <a:spcPct val="100000"/>
              </a:lnSpc>
              <a:spcBef>
                <a:spcPts val="640"/>
              </a:spcBef>
              <a:spcAft>
                <a:spcPts val="0"/>
              </a:spcAft>
              <a:buClr>
                <a:srgbClr val="888888"/>
              </a:buClr>
              <a:buSzPct val="117647"/>
              <a:buNone/>
            </a:pPr>
            <a:r>
              <a:t/>
            </a:r>
            <a:endParaRPr>
              <a:solidFill>
                <a:schemeClr val="dk1"/>
              </a:solidFill>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“GLITCH FOUND: Get 10,000 Free V-Bucks by clicking this link and verifying your account!”</a:t>
            </a:r>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“Putting toothpaste on your phone screen repairs cracks instantly!”</a:t>
            </a:r>
            <a:endParaRPr/>
          </a:p>
          <a:p>
            <a:pPr indent="-431800" lvl="0" marL="457200" rtl="0" algn="ctr">
              <a:lnSpc>
                <a:spcPct val="100000"/>
              </a:lnSpc>
              <a:spcBef>
                <a:spcPts val="640"/>
              </a:spcBef>
              <a:spcAft>
                <a:spcPts val="0"/>
              </a:spcAft>
              <a:buClr>
                <a:srgbClr val="888888"/>
              </a:buClr>
              <a:buSzPct val="117647"/>
              <a:buNone/>
            </a:pPr>
            <a:r>
              <a:t/>
            </a:r>
            <a:endParaRPr>
              <a:solidFill>
                <a:schemeClr val="dk1"/>
              </a:solidFill>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“If you don't share this post to 10 friends, your account will be deleted tomorrow!”</a:t>
            </a:r>
            <a:endParaRPr/>
          </a:p>
        </p:txBody>
      </p:sp>
      <p:sp>
        <p:nvSpPr>
          <p:cNvPr id="261" name="Google Shape;261;p3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62" name="Google Shape;262;p30"/>
          <p:cNvGrpSpPr/>
          <p:nvPr/>
        </p:nvGrpSpPr>
        <p:grpSpPr>
          <a:xfrm>
            <a:off x="790770" y="-112458"/>
            <a:ext cx="1427175" cy="786776"/>
            <a:chOff x="0" y="-38100"/>
            <a:chExt cx="373234" cy="205757"/>
          </a:xfrm>
        </p:grpSpPr>
        <p:sp>
          <p:nvSpPr>
            <p:cNvPr id="263" name="Google Shape;263;p3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 name="Google Shape;264;p3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5" name="Google Shape;265;p30"/>
          <p:cNvGrpSpPr/>
          <p:nvPr/>
        </p:nvGrpSpPr>
        <p:grpSpPr>
          <a:xfrm>
            <a:off x="0" y="-112458"/>
            <a:ext cx="315272" cy="786776"/>
            <a:chOff x="0" y="-38100"/>
            <a:chExt cx="82450" cy="205757"/>
          </a:xfrm>
        </p:grpSpPr>
        <p:sp>
          <p:nvSpPr>
            <p:cNvPr id="266" name="Google Shape;266;p3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 name="Google Shape;267;p3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8" name="Google Shape;268;p30"/>
          <p:cNvGrpSpPr/>
          <p:nvPr/>
        </p:nvGrpSpPr>
        <p:grpSpPr>
          <a:xfrm>
            <a:off x="0" y="1116904"/>
            <a:ext cx="503883" cy="1931922"/>
            <a:chOff x="0" y="-38100"/>
            <a:chExt cx="131775" cy="505235"/>
          </a:xfrm>
        </p:grpSpPr>
        <p:sp>
          <p:nvSpPr>
            <p:cNvPr id="269" name="Google Shape;269;p3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6274"/>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 name="Google Shape;270;p3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71" name="Google Shape;271;p30"/>
          <p:cNvPicPr preferRelativeResize="0"/>
          <p:nvPr/>
        </p:nvPicPr>
        <p:blipFill rotWithShape="1">
          <a:blip r:embed="rId4">
            <a:alphaModFix/>
          </a:blip>
          <a:srcRect b="0" l="0" r="0" t="0"/>
          <a:stretch/>
        </p:blipFill>
        <p:spPr>
          <a:xfrm>
            <a:off x="207276" y="5683735"/>
            <a:ext cx="4972332" cy="279687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Kyriakos Demetriou;Christiana Karousiou</dc:creator>
</cp:coreProperties>
</file>